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71" r:id="rId4"/>
    <p:sldId id="260" r:id="rId5"/>
    <p:sldId id="261" r:id="rId6"/>
    <p:sldId id="263" r:id="rId7"/>
    <p:sldId id="258" r:id="rId8"/>
    <p:sldId id="259" r:id="rId9"/>
    <p:sldId id="269" r:id="rId10"/>
    <p:sldId id="265" r:id="rId11"/>
    <p:sldId id="266" r:id="rId12"/>
    <p:sldId id="268" r:id="rId13"/>
    <p:sldId id="267" r:id="rId14"/>
    <p:sldId id="264" r:id="rId15"/>
    <p:sldId id="277" r:id="rId16"/>
    <p:sldId id="270" r:id="rId17"/>
    <p:sldId id="272" r:id="rId18"/>
    <p:sldId id="273" r:id="rId19"/>
    <p:sldId id="274" r:id="rId20"/>
    <p:sldId id="279" r:id="rId21"/>
    <p:sldId id="275" r:id="rId22"/>
    <p:sldId id="280" r:id="rId23"/>
    <p:sldId id="276" r:id="rId24"/>
    <p:sldId id="281" r:id="rId25"/>
    <p:sldId id="278" r:id="rId26"/>
    <p:sldId id="282" r:id="rId27"/>
    <p:sldId id="283" r:id="rId28"/>
    <p:sldId id="284" r:id="rId29"/>
    <p:sldId id="286" r:id="rId30"/>
    <p:sldId id="28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588"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851DA4-82AC-4DAC-88B4-20342BD278ED}" type="datetimeFigureOut">
              <a:rPr lang="en-US" smtClean="0"/>
              <a:pPr/>
              <a:t>1/18/2024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A7C1D3-5F45-4737-A169-EE7E8CAEFA6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A7C1D3-5F45-4737-A169-EE7E8CAEFA63}"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A7C1D3-5F45-4737-A169-EE7E8CAEFA63}"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52C802-55CB-4044-9B10-5B8FBA407322}"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7FBD60-D6F7-4E9C-ABEB-4162B450697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52C802-55CB-4044-9B10-5B8FBA407322}"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7FBD60-D6F7-4E9C-ABEB-4162B45069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52C802-55CB-4044-9B10-5B8FBA407322}"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7FBD60-D6F7-4E9C-ABEB-4162B450697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52C802-55CB-4044-9B10-5B8FBA407322}"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7FBD60-D6F7-4E9C-ABEB-4162B450697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52C802-55CB-4044-9B10-5B8FBA407322}"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7FBD60-D6F7-4E9C-ABEB-4162B450697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52C802-55CB-4044-9B10-5B8FBA407322}"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7FBD60-D6F7-4E9C-ABEB-4162B450697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52C802-55CB-4044-9B10-5B8FBA407322}" type="datetimeFigureOut">
              <a:rPr lang="en-US" smtClean="0"/>
              <a:pPr/>
              <a:t>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7FBD60-D6F7-4E9C-ABEB-4162B450697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52C802-55CB-4044-9B10-5B8FBA407322}" type="datetimeFigureOut">
              <a:rPr lang="en-US" smtClean="0"/>
              <a:pPr/>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7FBD60-D6F7-4E9C-ABEB-4162B450697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52C802-55CB-4044-9B10-5B8FBA407322}" type="datetimeFigureOut">
              <a:rPr lang="en-US" smtClean="0"/>
              <a:pPr/>
              <a:t>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7FBD60-D6F7-4E9C-ABEB-4162B45069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52C802-55CB-4044-9B10-5B8FBA407322}"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7FBD60-D6F7-4E9C-ABEB-4162B45069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52C802-55CB-4044-9B10-5B8FBA407322}"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7FBD60-D6F7-4E9C-ABEB-4162B450697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52C802-55CB-4044-9B10-5B8FBA407322}" type="datetimeFigureOut">
              <a:rPr lang="en-US" smtClean="0"/>
              <a:pPr/>
              <a:t>1/18/2024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7FBD60-D6F7-4E9C-ABEB-4162B450697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xreflector.net/" TargetMode="External"/><Relationship Id="rId2" Type="http://schemas.openxmlformats.org/officeDocument/2006/relationships/hyperlink" Target="https://register.ysfreflector.de/"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ve3hoa.ddns.net:380/"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brandmeister.network/" TargetMode="External"/><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ve2reh.com/wp/" TargetMode="External"/><Relationship Id="rId2" Type="http://schemas.openxmlformats.org/officeDocument/2006/relationships/hyperlink" Target="https://ve2cro.ca/"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dstar logo"/>
          <p:cNvPicPr>
            <a:picLocks noChangeAspect="1" noChangeArrowheads="1"/>
          </p:cNvPicPr>
          <p:nvPr/>
        </p:nvPicPr>
        <p:blipFill>
          <a:blip r:embed="rId2"/>
          <a:srcRect/>
          <a:stretch>
            <a:fillRect/>
          </a:stretch>
        </p:blipFill>
        <p:spPr bwMode="auto">
          <a:xfrm>
            <a:off x="500034" y="1500174"/>
            <a:ext cx="4267227" cy="2000264"/>
          </a:xfrm>
          <a:prstGeom prst="rect">
            <a:avLst/>
          </a:prstGeom>
          <a:noFill/>
        </p:spPr>
      </p:pic>
      <p:pic>
        <p:nvPicPr>
          <p:cNvPr id="23556" name="Picture 4" descr="https://i0.wp.com/www.ad5gg.com/wp-content/uploads/2018/04/front_dmr.png?fit=800%2C400&amp;ssl=1"/>
          <p:cNvPicPr>
            <a:picLocks noChangeAspect="1" noChangeArrowheads="1"/>
          </p:cNvPicPr>
          <p:nvPr/>
        </p:nvPicPr>
        <p:blipFill>
          <a:blip r:embed="rId3"/>
          <a:srcRect/>
          <a:stretch>
            <a:fillRect/>
          </a:stretch>
        </p:blipFill>
        <p:spPr bwMode="auto">
          <a:xfrm>
            <a:off x="642910" y="3643314"/>
            <a:ext cx="3214710" cy="1607355"/>
          </a:xfrm>
          <a:prstGeom prst="rect">
            <a:avLst/>
          </a:prstGeom>
          <a:noFill/>
        </p:spPr>
      </p:pic>
      <p:sp>
        <p:nvSpPr>
          <p:cNvPr id="23558" name="AutoShape 6" descr="Digital Mobile Radio (@HamRadioDMR) / X"/>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60" name="AutoShape 8" descr="Digital Mobile Radio (@HamRadioDMR) / X"/>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3561" name="Picture 9"/>
          <p:cNvPicPr>
            <a:picLocks noChangeAspect="1" noChangeArrowheads="1"/>
          </p:cNvPicPr>
          <p:nvPr/>
        </p:nvPicPr>
        <p:blipFill>
          <a:blip r:embed="rId4"/>
          <a:srcRect/>
          <a:stretch>
            <a:fillRect/>
          </a:stretch>
        </p:blipFill>
        <p:spPr bwMode="auto">
          <a:xfrm>
            <a:off x="6215074" y="1357298"/>
            <a:ext cx="2714644" cy="2714644"/>
          </a:xfrm>
          <a:prstGeom prst="rect">
            <a:avLst/>
          </a:prstGeom>
          <a:noFill/>
          <a:ln w="9525">
            <a:noFill/>
            <a:miter lim="800000"/>
            <a:headEnd/>
            <a:tailEnd/>
          </a:ln>
          <a:effectLst/>
        </p:spPr>
      </p:pic>
      <p:pic>
        <p:nvPicPr>
          <p:cNvPr id="23563" name="Picture 11" descr="How does Fusion, Wires-X, YSF and FCS work? | Mid-Atlantic Wireless  Communications Group, inc"/>
          <p:cNvPicPr>
            <a:picLocks noChangeAspect="1" noChangeArrowheads="1"/>
          </p:cNvPicPr>
          <p:nvPr/>
        </p:nvPicPr>
        <p:blipFill>
          <a:blip r:embed="rId5"/>
          <a:srcRect/>
          <a:stretch>
            <a:fillRect/>
          </a:stretch>
        </p:blipFill>
        <p:spPr bwMode="auto">
          <a:xfrm>
            <a:off x="571472" y="5429264"/>
            <a:ext cx="3476625" cy="1314451"/>
          </a:xfrm>
          <a:prstGeom prst="rect">
            <a:avLst/>
          </a:prstGeom>
          <a:noFill/>
        </p:spPr>
      </p:pic>
      <p:pic>
        <p:nvPicPr>
          <p:cNvPr id="23565" name="Picture 13" descr="System Fusion"/>
          <p:cNvPicPr>
            <a:picLocks noChangeAspect="1" noChangeArrowheads="1"/>
          </p:cNvPicPr>
          <p:nvPr/>
        </p:nvPicPr>
        <p:blipFill>
          <a:blip r:embed="rId6"/>
          <a:srcRect/>
          <a:stretch>
            <a:fillRect/>
          </a:stretch>
        </p:blipFill>
        <p:spPr bwMode="auto">
          <a:xfrm>
            <a:off x="4429124" y="5286388"/>
            <a:ext cx="4124325" cy="1104901"/>
          </a:xfrm>
          <a:prstGeom prst="rect">
            <a:avLst/>
          </a:prstGeom>
          <a:noFill/>
        </p:spPr>
      </p:pic>
      <p:pic>
        <p:nvPicPr>
          <p:cNvPr id="23567" name="Picture 15" descr="P25 | P25 Dispatch"/>
          <p:cNvPicPr>
            <a:picLocks noChangeAspect="1" noChangeArrowheads="1"/>
          </p:cNvPicPr>
          <p:nvPr/>
        </p:nvPicPr>
        <p:blipFill>
          <a:blip r:embed="rId7"/>
          <a:srcRect/>
          <a:stretch>
            <a:fillRect/>
          </a:stretch>
        </p:blipFill>
        <p:spPr bwMode="auto">
          <a:xfrm>
            <a:off x="4071934" y="3571876"/>
            <a:ext cx="2381250" cy="1581151"/>
          </a:xfrm>
          <a:prstGeom prst="rect">
            <a:avLst/>
          </a:prstGeom>
          <a:noFill/>
        </p:spPr>
      </p:pic>
      <p:sp>
        <p:nvSpPr>
          <p:cNvPr id="23569" name="AutoShape 17" descr="NXDN ham radi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3570" name="Picture 18"/>
          <p:cNvPicPr>
            <a:picLocks noChangeAspect="1" noChangeArrowheads="1"/>
          </p:cNvPicPr>
          <p:nvPr/>
        </p:nvPicPr>
        <p:blipFill>
          <a:blip r:embed="rId8" cstate="print"/>
          <a:srcRect/>
          <a:stretch>
            <a:fillRect/>
          </a:stretch>
        </p:blipFill>
        <p:spPr bwMode="auto">
          <a:xfrm rot="20536423">
            <a:off x="6313387" y="4430801"/>
            <a:ext cx="2435395" cy="466722"/>
          </a:xfrm>
          <a:prstGeom prst="rect">
            <a:avLst/>
          </a:prstGeom>
          <a:noFill/>
          <a:ln w="9525">
            <a:noFill/>
            <a:miter lim="800000"/>
            <a:headEnd/>
            <a:tailEnd/>
          </a:ln>
          <a:effectLst/>
        </p:spPr>
      </p:pic>
      <p:sp>
        <p:nvSpPr>
          <p:cNvPr id="13" name="TextBox 12"/>
          <p:cNvSpPr txBox="1"/>
          <p:nvPr/>
        </p:nvSpPr>
        <p:spPr>
          <a:xfrm>
            <a:off x="857224" y="285728"/>
            <a:ext cx="5929354" cy="1477328"/>
          </a:xfrm>
          <a:prstGeom prst="rect">
            <a:avLst/>
          </a:prstGeom>
          <a:noFill/>
        </p:spPr>
        <p:txBody>
          <a:bodyPr wrap="square" rtlCol="0">
            <a:spAutoFit/>
          </a:bodyPr>
          <a:lstStyle/>
          <a:p>
            <a:pPr algn="ctr"/>
            <a:r>
              <a:rPr lang="en-US" sz="2400" b="1" i="1" dirty="0" smtClean="0"/>
              <a:t>Various Amateur Digital Voice Mode Radios and Supporting Amateur Infrastructure with Internet Connectivity</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2571744"/>
            <a:ext cx="8001056" cy="3785652"/>
          </a:xfrm>
          <a:prstGeom prst="rect">
            <a:avLst/>
          </a:prstGeom>
          <a:noFill/>
        </p:spPr>
        <p:txBody>
          <a:bodyPr wrap="square" rtlCol="0">
            <a:spAutoFit/>
          </a:bodyPr>
          <a:lstStyle/>
          <a:p>
            <a:r>
              <a:rPr lang="en-US" sz="2800" b="1" dirty="0" err="1" smtClean="0"/>
              <a:t>Yaesu</a:t>
            </a:r>
            <a:r>
              <a:rPr lang="en-US" sz="2800" b="1" dirty="0" smtClean="0"/>
              <a:t> System Fusion</a:t>
            </a:r>
          </a:p>
          <a:p>
            <a:endParaRPr lang="en-US" sz="2000" b="1" dirty="0" smtClean="0"/>
          </a:p>
          <a:p>
            <a:r>
              <a:rPr lang="en-US" sz="2400" b="1" dirty="0" smtClean="0"/>
              <a:t>In the </a:t>
            </a:r>
            <a:r>
              <a:rPr lang="en-US" sz="2400" b="1" dirty="0" err="1" smtClean="0"/>
              <a:t>Yaesu</a:t>
            </a:r>
            <a:r>
              <a:rPr lang="en-US" sz="2400" b="1" dirty="0" smtClean="0"/>
              <a:t> world of Internet C4FM digital radio connectivity, there is the </a:t>
            </a:r>
            <a:r>
              <a:rPr lang="en-US" sz="2400" b="1" dirty="0" err="1" smtClean="0"/>
              <a:t>Yaesu</a:t>
            </a:r>
            <a:r>
              <a:rPr lang="en-US" sz="2400" b="1" dirty="0" smtClean="0"/>
              <a:t> Wires X  server system that manages node ID and “Rooms” (conferences of communications) for </a:t>
            </a:r>
            <a:r>
              <a:rPr lang="en-US" sz="2400" b="1" dirty="0" err="1" smtClean="0"/>
              <a:t>Yaesu</a:t>
            </a:r>
            <a:r>
              <a:rPr lang="en-US" sz="2400" b="1" dirty="0" smtClean="0"/>
              <a:t> System Fusion radio users.  It is proprietary to </a:t>
            </a:r>
            <a:r>
              <a:rPr lang="en-US" sz="2400" b="1" dirty="0" err="1" smtClean="0"/>
              <a:t>Yaesu</a:t>
            </a:r>
            <a:r>
              <a:rPr lang="en-US" sz="2400" b="1" dirty="0" smtClean="0"/>
              <a:t> with software workings built into their products.    A </a:t>
            </a:r>
            <a:r>
              <a:rPr lang="en-US" sz="2400" b="1" dirty="0" err="1" smtClean="0"/>
              <a:t>Yaesu</a:t>
            </a:r>
            <a:r>
              <a:rPr lang="en-US" sz="2400" b="1" dirty="0" smtClean="0"/>
              <a:t> Wires X “Room”, in functionality, is similar to a stand alone “Reflector” or a Module there of.  </a:t>
            </a:r>
            <a:r>
              <a:rPr lang="en-US" sz="2400" b="1" i="1" dirty="0" smtClean="0"/>
              <a:t>More on reflector modules later.</a:t>
            </a:r>
            <a:endParaRPr lang="en-US" b="1" dirty="0"/>
          </a:p>
        </p:txBody>
      </p:sp>
      <p:pic>
        <p:nvPicPr>
          <p:cNvPr id="14338" name="Picture 2" descr="https://www.yaesu.com/jp/en/wires-x/images/top_illust01.jpg"/>
          <p:cNvPicPr>
            <a:picLocks noChangeAspect="1" noChangeArrowheads="1"/>
          </p:cNvPicPr>
          <p:nvPr/>
        </p:nvPicPr>
        <p:blipFill>
          <a:blip r:embed="rId2"/>
          <a:srcRect/>
          <a:stretch>
            <a:fillRect/>
          </a:stretch>
        </p:blipFill>
        <p:spPr bwMode="auto">
          <a:xfrm>
            <a:off x="1500166" y="0"/>
            <a:ext cx="5905500" cy="231457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7224" y="428604"/>
            <a:ext cx="7786742" cy="6309420"/>
          </a:xfrm>
          <a:prstGeom prst="rect">
            <a:avLst/>
          </a:prstGeom>
          <a:noFill/>
        </p:spPr>
        <p:txBody>
          <a:bodyPr wrap="square" rtlCol="0">
            <a:spAutoFit/>
          </a:bodyPr>
          <a:lstStyle/>
          <a:p>
            <a:r>
              <a:rPr lang="en-US" sz="2800" b="1" dirty="0" smtClean="0"/>
              <a:t>YSF and FCS Reflectors</a:t>
            </a:r>
          </a:p>
          <a:p>
            <a:endParaRPr lang="en-US" dirty="0" smtClean="0"/>
          </a:p>
          <a:p>
            <a:r>
              <a:rPr lang="en-US" sz="2000" dirty="0" smtClean="0"/>
              <a:t>Also in Support of </a:t>
            </a:r>
            <a:r>
              <a:rPr lang="en-US" sz="2000" dirty="0" err="1" smtClean="0"/>
              <a:t>Yaesu</a:t>
            </a:r>
            <a:r>
              <a:rPr lang="en-US" sz="2000" dirty="0" smtClean="0"/>
              <a:t> Digital Radio networking, there are two reflector server software packages available sysops </a:t>
            </a:r>
            <a:r>
              <a:rPr lang="en-US" sz="2000" b="1" u="sng" dirty="0" smtClean="0"/>
              <a:t>that were developed independent of </a:t>
            </a:r>
            <a:r>
              <a:rPr lang="en-US" sz="2000" b="1" u="sng" dirty="0" err="1" smtClean="0"/>
              <a:t>Yaesu</a:t>
            </a:r>
            <a:r>
              <a:rPr lang="en-US" sz="2000" dirty="0" smtClean="0"/>
              <a:t>; these are:</a:t>
            </a:r>
          </a:p>
          <a:p>
            <a:endParaRPr lang="en-US" sz="2000" dirty="0" smtClean="0"/>
          </a:p>
          <a:p>
            <a:pPr marL="342900" indent="-342900">
              <a:buFont typeface="+mj-lt"/>
              <a:buAutoNum type="arabicPeriod"/>
            </a:pPr>
            <a:r>
              <a:rPr lang="en-US" sz="2000" b="1" dirty="0" smtClean="0"/>
              <a:t>YSF = </a:t>
            </a:r>
            <a:r>
              <a:rPr lang="en-US" sz="2000" b="1" dirty="0" err="1" smtClean="0"/>
              <a:t>Yaesu</a:t>
            </a:r>
            <a:r>
              <a:rPr lang="en-US" sz="2000" b="1" dirty="0" smtClean="0"/>
              <a:t> System Fusion </a:t>
            </a:r>
            <a:r>
              <a:rPr lang="en-US" sz="2000" dirty="0" smtClean="0"/>
              <a:t>reflectors.  These are usually put up by individuals or groups (clubs) for a specific use such as hosting a local group to bridge to a Wires X system “Room” in order that users can link in from their hotspots. ( More on hotspots later).   YSF reflectors servers do not have separate “rooms”, it is just one big “Room” that supports only one conferencing channel for a single group of users.  A listing of YSF reflectors is at: </a:t>
            </a:r>
            <a:r>
              <a:rPr lang="en-US" sz="2000" dirty="0" smtClean="0">
                <a:hlinkClick r:id="rId2"/>
              </a:rPr>
              <a:t>https://register.ysfreflector.de</a:t>
            </a:r>
            <a:endParaRPr lang="en-US" sz="2000" dirty="0" smtClean="0"/>
          </a:p>
          <a:p>
            <a:pPr marL="342900" indent="-342900">
              <a:buFont typeface="+mj-lt"/>
              <a:buAutoNum type="arabicPeriod"/>
            </a:pPr>
            <a:endParaRPr lang="en-US" sz="2000" dirty="0" smtClean="0"/>
          </a:p>
          <a:p>
            <a:pPr marL="342900" indent="-342900">
              <a:buFont typeface="+mj-lt"/>
              <a:buAutoNum type="arabicPeriod"/>
            </a:pPr>
            <a:r>
              <a:rPr lang="en-US" sz="2000" b="1" dirty="0" smtClean="0"/>
              <a:t>FCS = Fusion Connect System.  </a:t>
            </a:r>
            <a:r>
              <a:rPr lang="en-US" sz="2000" dirty="0" smtClean="0"/>
              <a:t>This is now open source software available to the ham community for general use.  A single FCS server can handle up to 100  Rooms (0 to 99) and this selection is determined, at  the time of connection, to a specific one based on the DG code.  A listing of the FCS reflectors is at: </a:t>
            </a:r>
            <a:r>
              <a:rPr lang="en-US" sz="2000" dirty="0" smtClean="0">
                <a:hlinkClick r:id="rId3"/>
              </a:rPr>
              <a:t>http://xreflector.net/</a:t>
            </a:r>
            <a:endParaRPr lang="en-US" dirty="0" smtClean="0"/>
          </a:p>
          <a:p>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786" y="428604"/>
            <a:ext cx="7858180" cy="6370975"/>
          </a:xfrm>
          <a:prstGeom prst="rect">
            <a:avLst/>
          </a:prstGeom>
          <a:noFill/>
        </p:spPr>
        <p:txBody>
          <a:bodyPr wrap="square" rtlCol="0">
            <a:spAutoFit/>
          </a:bodyPr>
          <a:lstStyle/>
          <a:p>
            <a:r>
              <a:rPr lang="en-US" sz="2400" b="1" dirty="0" smtClean="0"/>
              <a:t>XLX Multi-Protocol Reflector</a:t>
            </a:r>
          </a:p>
          <a:p>
            <a:endParaRPr lang="en-US" sz="2400" dirty="0" smtClean="0"/>
          </a:p>
          <a:p>
            <a:r>
              <a:rPr lang="en-US" sz="2400" b="1" dirty="0" smtClean="0"/>
              <a:t>XLX reflector development started as a D-Star reflector capable of using the previously mentioned </a:t>
            </a:r>
            <a:r>
              <a:rPr lang="en-US" sz="2400" b="1" dirty="0" err="1" smtClean="0"/>
              <a:t>Dplus</a:t>
            </a:r>
            <a:r>
              <a:rPr lang="en-US" sz="2400" b="1" dirty="0" smtClean="0"/>
              <a:t>, </a:t>
            </a:r>
            <a:r>
              <a:rPr lang="en-US" sz="2400" b="1" dirty="0" err="1" smtClean="0"/>
              <a:t>Dextra</a:t>
            </a:r>
            <a:r>
              <a:rPr lang="en-US" sz="2400" b="1" dirty="0" smtClean="0"/>
              <a:t> and DCS reflector protocols all of which are part of D-STAR.   Some sysops (</a:t>
            </a:r>
            <a:r>
              <a:rPr lang="en-US" sz="2400" b="1" dirty="0" err="1" smtClean="0"/>
              <a:t>admins</a:t>
            </a:r>
            <a:r>
              <a:rPr lang="en-US" sz="2400" b="1" dirty="0" smtClean="0"/>
              <a:t>) of XRF and DCS reflector replaced their reflectors with XLX reflector software. </a:t>
            </a:r>
          </a:p>
          <a:p>
            <a:endParaRPr lang="en-US" sz="2400" b="1" dirty="0" smtClean="0"/>
          </a:p>
          <a:p>
            <a:r>
              <a:rPr lang="en-US" sz="2400" b="1" dirty="0" smtClean="0"/>
              <a:t>XLX server software has evolved to include “</a:t>
            </a:r>
            <a:r>
              <a:rPr lang="en-US" sz="2400" b="1" dirty="0" err="1" smtClean="0"/>
              <a:t>transcoding</a:t>
            </a:r>
            <a:r>
              <a:rPr lang="en-US" sz="2400" b="1" dirty="0" smtClean="0"/>
              <a:t>” between the popular Digital Voice Modes of D-Star, DMR and </a:t>
            </a:r>
            <a:r>
              <a:rPr lang="en-US" sz="2400" b="1" dirty="0" err="1" smtClean="0"/>
              <a:t>Yaesu</a:t>
            </a:r>
            <a:r>
              <a:rPr lang="en-US" sz="2400" b="1" dirty="0" smtClean="0"/>
              <a:t> System Fusion (YSF) so users with each type of digital radio can talk to each other through access to their respective local D-Star, DMR or YSF repeater that is compatible with the type of radio owned by the user.</a:t>
            </a:r>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7290" y="285728"/>
            <a:ext cx="7215238" cy="9140964"/>
          </a:xfrm>
          <a:prstGeom prst="rect">
            <a:avLst/>
          </a:prstGeom>
          <a:noFill/>
        </p:spPr>
        <p:txBody>
          <a:bodyPr wrap="square" rtlCol="0">
            <a:spAutoFit/>
          </a:bodyPr>
          <a:lstStyle/>
          <a:p>
            <a:r>
              <a:rPr lang="en-US" sz="2800" b="1" dirty="0" smtClean="0"/>
              <a:t>How do we access Reflector?</a:t>
            </a:r>
          </a:p>
          <a:p>
            <a:endParaRPr lang="en-US" sz="1000" dirty="0" smtClean="0"/>
          </a:p>
          <a:p>
            <a:pPr>
              <a:buFont typeface="Arial" pitchFamily="34" charset="0"/>
              <a:buChar char="•"/>
            </a:pPr>
            <a:r>
              <a:rPr lang="en-US" sz="2400" dirty="0" smtClean="0"/>
              <a:t> </a:t>
            </a:r>
            <a:r>
              <a:rPr lang="en-US" sz="2000" dirty="0" smtClean="0"/>
              <a:t>By a </a:t>
            </a:r>
            <a:r>
              <a:rPr lang="en-US" sz="2000" b="1" dirty="0" smtClean="0"/>
              <a:t>Repeater</a:t>
            </a:r>
            <a:r>
              <a:rPr lang="en-US" sz="2000" dirty="0" smtClean="0"/>
              <a:t> with appropriate gateway hardware and software connected to the Internet. This is most often MMDVM Pi-Star software running on a Raspberry-Pi</a:t>
            </a:r>
            <a:endParaRPr lang="en-US" sz="2400" dirty="0" smtClean="0"/>
          </a:p>
          <a:p>
            <a:endParaRPr lang="en-US" sz="2400" dirty="0" smtClean="0"/>
          </a:p>
          <a:p>
            <a:pPr>
              <a:buFont typeface="Arial" pitchFamily="34" charset="0"/>
              <a:buChar char="•"/>
            </a:pPr>
            <a:r>
              <a:rPr lang="en-US" sz="2400" dirty="0" smtClean="0"/>
              <a:t> </a:t>
            </a:r>
            <a:r>
              <a:rPr lang="en-US" sz="2000" dirty="0" smtClean="0"/>
              <a:t>By a </a:t>
            </a:r>
            <a:r>
              <a:rPr lang="en-US" sz="2000" b="1" dirty="0" smtClean="0"/>
              <a:t>Personal Hotspot or “Node Radio” </a:t>
            </a:r>
            <a:r>
              <a:rPr lang="en-US" sz="2000" dirty="0" smtClean="0"/>
              <a:t>with appropriate hardware and software connected to the Internet.  Again, this is most often MMDVM Pi-Star software running on a Raspberry Pi</a:t>
            </a:r>
            <a:endParaRPr lang="en-US" sz="2400" dirty="0" smtClean="0"/>
          </a:p>
          <a:p>
            <a:endParaRPr lang="en-US" sz="2400" dirty="0" smtClean="0"/>
          </a:p>
          <a:p>
            <a:pPr>
              <a:buFont typeface="Arial" pitchFamily="34" charset="0"/>
              <a:buChar char="•"/>
            </a:pPr>
            <a:r>
              <a:rPr lang="en-US" sz="2400" dirty="0" smtClean="0"/>
              <a:t> </a:t>
            </a:r>
            <a:r>
              <a:rPr lang="en-US" sz="2000" dirty="0" smtClean="0"/>
              <a:t>By way of a network radio such as the ICOM IC-9700 or IC-705 operating in </a:t>
            </a:r>
            <a:r>
              <a:rPr lang="en-US" sz="2000" b="1" dirty="0" smtClean="0"/>
              <a:t>“Terminal Mode”</a:t>
            </a:r>
            <a:r>
              <a:rPr lang="en-US" sz="2000" dirty="0" smtClean="0"/>
              <a:t> using its D-Star mode of operation.</a:t>
            </a:r>
          </a:p>
          <a:p>
            <a:pPr>
              <a:buFont typeface="Arial" pitchFamily="34" charset="0"/>
              <a:buChar char="•"/>
            </a:pPr>
            <a:endParaRPr lang="en-US" sz="2400" dirty="0" smtClean="0"/>
          </a:p>
          <a:p>
            <a:pPr>
              <a:buFont typeface="Arial" pitchFamily="34" charset="0"/>
              <a:buChar char="•"/>
            </a:pPr>
            <a:r>
              <a:rPr lang="en-US" sz="2400" dirty="0" smtClean="0"/>
              <a:t> </a:t>
            </a:r>
            <a:r>
              <a:rPr lang="en-US" sz="2000" dirty="0" smtClean="0"/>
              <a:t>By on-line apps such as “</a:t>
            </a:r>
            <a:r>
              <a:rPr lang="en-US" sz="2000" b="1" dirty="0" smtClean="0"/>
              <a:t>Peanut</a:t>
            </a:r>
            <a:r>
              <a:rPr lang="en-US" sz="2000" dirty="0" smtClean="0"/>
              <a:t>”, </a:t>
            </a:r>
            <a:r>
              <a:rPr lang="en-US" sz="2000" b="1" dirty="0" smtClean="0"/>
              <a:t>Dude-Star</a:t>
            </a:r>
            <a:r>
              <a:rPr lang="en-US" sz="2000" dirty="0" smtClean="0"/>
              <a:t> and </a:t>
            </a:r>
            <a:r>
              <a:rPr lang="en-US" sz="2000" b="1" dirty="0" smtClean="0"/>
              <a:t>Droid-Star </a:t>
            </a:r>
            <a:r>
              <a:rPr lang="en-US" sz="2000" dirty="0" smtClean="0"/>
              <a:t>and the like</a:t>
            </a:r>
            <a:r>
              <a:rPr lang="en-US" sz="2000" b="1" dirty="0" smtClean="0"/>
              <a:t>.</a:t>
            </a:r>
            <a:endParaRPr lang="en-US" sz="2400" b="1" dirty="0" smtClean="0"/>
          </a:p>
          <a:p>
            <a:pPr>
              <a:buFont typeface="Arial" pitchFamily="34" charset="0"/>
              <a:buChar char="•"/>
            </a:pPr>
            <a:endParaRPr lang="en-US" sz="2400" b="1" dirty="0" smtClean="0"/>
          </a:p>
          <a:p>
            <a:pPr>
              <a:buFont typeface="Arial" pitchFamily="34" charset="0"/>
              <a:buChar char="•"/>
            </a:pPr>
            <a:r>
              <a:rPr lang="en-US" sz="2400" dirty="0" smtClean="0"/>
              <a:t> </a:t>
            </a:r>
            <a:r>
              <a:rPr lang="en-US" sz="2000" dirty="0" smtClean="0"/>
              <a:t>By</a:t>
            </a:r>
            <a:r>
              <a:rPr lang="en-US" sz="2000" b="1" dirty="0" smtClean="0"/>
              <a:t> </a:t>
            </a:r>
            <a:r>
              <a:rPr lang="en-US" sz="2000" dirty="0" smtClean="0"/>
              <a:t>a </a:t>
            </a:r>
            <a:r>
              <a:rPr lang="en-US" sz="2000" b="1" dirty="0" smtClean="0"/>
              <a:t>DV Dongle , </a:t>
            </a:r>
            <a:r>
              <a:rPr lang="en-US" sz="2000" b="1" dirty="0" err="1" smtClean="0"/>
              <a:t>DvSwitch</a:t>
            </a:r>
            <a:r>
              <a:rPr lang="en-US" sz="2000" b="1" dirty="0" smtClean="0"/>
              <a:t> , </a:t>
            </a:r>
            <a:r>
              <a:rPr lang="en-US" sz="2000" b="1" dirty="0" err="1" smtClean="0"/>
              <a:t>BlueDV</a:t>
            </a:r>
            <a:r>
              <a:rPr lang="en-US" sz="2000" b="1" dirty="0" smtClean="0"/>
              <a:t> </a:t>
            </a:r>
            <a:r>
              <a:rPr lang="en-US" sz="2000" dirty="0" smtClean="0"/>
              <a:t> and the like.</a:t>
            </a:r>
            <a:endParaRPr lang="en-US" sz="2400" dirty="0" smtClean="0"/>
          </a:p>
          <a:p>
            <a:r>
              <a:rPr lang="en-US" sz="2800" dirty="0" smtClean="0"/>
              <a:t> </a:t>
            </a:r>
          </a:p>
          <a:p>
            <a:endParaRPr lang="en-US" sz="3200" dirty="0" smtClean="0"/>
          </a:p>
          <a:p>
            <a:endParaRPr lang="en-US" sz="3200" dirty="0" smtClean="0"/>
          </a:p>
          <a:p>
            <a:endParaRPr lang="en-US" sz="3200" dirty="0" smtClean="0"/>
          </a:p>
          <a:p>
            <a:endParaRPr lang="en-US" sz="3200"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9163826" cy="6858000"/>
          </a:xfrm>
          <a:prstGeom prst="rect">
            <a:avLst/>
          </a:prstGeom>
          <a:noFill/>
          <a:ln w="9525">
            <a:noFill/>
            <a:miter lim="800000"/>
            <a:headEnd/>
            <a:tailEnd/>
          </a:ln>
          <a:effectLst/>
        </p:spPr>
      </p:pic>
      <p:sp>
        <p:nvSpPr>
          <p:cNvPr id="6" name="TextBox 5"/>
          <p:cNvSpPr txBox="1"/>
          <p:nvPr/>
        </p:nvSpPr>
        <p:spPr>
          <a:xfrm>
            <a:off x="428596" y="2285992"/>
            <a:ext cx="950709" cy="400110"/>
          </a:xfrm>
          <a:prstGeom prst="rect">
            <a:avLst/>
          </a:prstGeom>
          <a:noFill/>
        </p:spPr>
        <p:txBody>
          <a:bodyPr wrap="none" rtlCol="0">
            <a:spAutoFit/>
          </a:bodyPr>
          <a:lstStyle/>
          <a:p>
            <a:r>
              <a:rPr lang="en-US" sz="2000" b="1" dirty="0" smtClean="0">
                <a:solidFill>
                  <a:srgbClr val="FF0000"/>
                </a:solidFill>
              </a:rPr>
              <a:t>D-STAR</a:t>
            </a:r>
            <a:endParaRPr lang="en-US" sz="2000" b="1" dirty="0">
              <a:solidFill>
                <a:srgbClr val="FF0000"/>
              </a:solidFill>
            </a:endParaRPr>
          </a:p>
        </p:txBody>
      </p:sp>
      <p:sp>
        <p:nvSpPr>
          <p:cNvPr id="11" name="Rectangle 10"/>
          <p:cNvSpPr/>
          <p:nvPr/>
        </p:nvSpPr>
        <p:spPr>
          <a:xfrm>
            <a:off x="8193291" y="6286520"/>
            <a:ext cx="950709" cy="400110"/>
          </a:xfrm>
          <a:prstGeom prst="rect">
            <a:avLst/>
          </a:prstGeom>
        </p:spPr>
        <p:txBody>
          <a:bodyPr wrap="none">
            <a:spAutoFit/>
          </a:bodyPr>
          <a:lstStyle/>
          <a:p>
            <a:r>
              <a:rPr lang="en-US" sz="2000" b="1" dirty="0" smtClean="0">
                <a:solidFill>
                  <a:srgbClr val="FF0000"/>
                </a:solidFill>
              </a:rPr>
              <a:t>D-STAR</a:t>
            </a:r>
            <a:endParaRPr lang="en-US" sz="2000" b="1" dirty="0">
              <a:solidFill>
                <a:srgbClr val="FF0000"/>
              </a:solidFill>
            </a:endParaRPr>
          </a:p>
        </p:txBody>
      </p:sp>
      <p:sp>
        <p:nvSpPr>
          <p:cNvPr id="12" name="Rectangle 11"/>
          <p:cNvSpPr/>
          <p:nvPr/>
        </p:nvSpPr>
        <p:spPr>
          <a:xfrm>
            <a:off x="7429520" y="2928934"/>
            <a:ext cx="662361" cy="369332"/>
          </a:xfrm>
          <a:prstGeom prst="rect">
            <a:avLst/>
          </a:prstGeom>
        </p:spPr>
        <p:txBody>
          <a:bodyPr wrap="none">
            <a:spAutoFit/>
          </a:bodyPr>
          <a:lstStyle/>
          <a:p>
            <a:r>
              <a:rPr lang="en-US" b="1" dirty="0" smtClean="0">
                <a:solidFill>
                  <a:srgbClr val="00B050"/>
                </a:solidFill>
              </a:rPr>
              <a:t>DMR</a:t>
            </a:r>
            <a:endParaRPr lang="en-US" b="1" dirty="0">
              <a:solidFill>
                <a:srgbClr val="00B050"/>
              </a:solidFill>
            </a:endParaRPr>
          </a:p>
        </p:txBody>
      </p:sp>
      <p:sp>
        <p:nvSpPr>
          <p:cNvPr id="13" name="Rectangle 12"/>
          <p:cNvSpPr/>
          <p:nvPr/>
        </p:nvSpPr>
        <p:spPr>
          <a:xfrm>
            <a:off x="2500298" y="5786454"/>
            <a:ext cx="662361" cy="369332"/>
          </a:xfrm>
          <a:prstGeom prst="rect">
            <a:avLst/>
          </a:prstGeom>
        </p:spPr>
        <p:txBody>
          <a:bodyPr wrap="none">
            <a:spAutoFit/>
          </a:bodyPr>
          <a:lstStyle/>
          <a:p>
            <a:r>
              <a:rPr lang="en-US" b="1" dirty="0" smtClean="0">
                <a:solidFill>
                  <a:srgbClr val="00B050"/>
                </a:solidFill>
              </a:rPr>
              <a:t>DMR</a:t>
            </a:r>
            <a:endParaRPr lang="en-US" b="1" dirty="0">
              <a:solidFill>
                <a:srgbClr val="00B050"/>
              </a:solidFill>
            </a:endParaRPr>
          </a:p>
        </p:txBody>
      </p:sp>
      <p:sp>
        <p:nvSpPr>
          <p:cNvPr id="14" name="Rectangle 13"/>
          <p:cNvSpPr/>
          <p:nvPr/>
        </p:nvSpPr>
        <p:spPr>
          <a:xfrm>
            <a:off x="3071802" y="571480"/>
            <a:ext cx="516295" cy="369332"/>
          </a:xfrm>
          <a:prstGeom prst="rect">
            <a:avLst/>
          </a:prstGeom>
        </p:spPr>
        <p:txBody>
          <a:bodyPr wrap="none">
            <a:spAutoFit/>
          </a:bodyPr>
          <a:lstStyle/>
          <a:p>
            <a:r>
              <a:rPr lang="en-US" b="1" dirty="0" smtClean="0">
                <a:solidFill>
                  <a:srgbClr val="0070C0"/>
                </a:solidFill>
              </a:rPr>
              <a:t>YSF</a:t>
            </a:r>
            <a:endParaRPr lang="en-US" b="1" dirty="0">
              <a:solidFill>
                <a:srgbClr val="0070C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71934" y="285728"/>
            <a:ext cx="4786346" cy="6555641"/>
          </a:xfrm>
          <a:prstGeom prst="rect">
            <a:avLst/>
          </a:prstGeom>
          <a:noFill/>
        </p:spPr>
        <p:txBody>
          <a:bodyPr wrap="square" rtlCol="0">
            <a:spAutoFit/>
          </a:bodyPr>
          <a:lstStyle/>
          <a:p>
            <a:r>
              <a:rPr lang="en-US" sz="2000" b="1" i="1" dirty="0" smtClean="0"/>
              <a:t>When XLX multi-protocol reflectors are called to </a:t>
            </a:r>
            <a:r>
              <a:rPr lang="en-US" sz="2000" b="1" i="1" dirty="0" err="1" smtClean="0"/>
              <a:t>transcode</a:t>
            </a:r>
            <a:r>
              <a:rPr lang="en-US" sz="2000" b="1" i="1" dirty="0" smtClean="0"/>
              <a:t>  between D-Star the other DV modes like DMR, YSF  or NXDN, this is not handled well with software along.   This requires at least two hardware AMBE3000 </a:t>
            </a:r>
            <a:r>
              <a:rPr lang="en-US" sz="2000" b="1" i="1" dirty="0" err="1" smtClean="0"/>
              <a:t>vocoding</a:t>
            </a:r>
            <a:r>
              <a:rPr lang="en-US" sz="2000" b="1" i="1" dirty="0" smtClean="0"/>
              <a:t> chip mounted in a USB Stick.  More may be required depending  the traffic loading involving D-Star </a:t>
            </a:r>
            <a:r>
              <a:rPr lang="en-US" sz="2000" b="1" i="1" dirty="0" err="1" smtClean="0"/>
              <a:t>transcoding</a:t>
            </a:r>
            <a:r>
              <a:rPr lang="en-US" sz="2000" b="1" i="1" dirty="0" smtClean="0"/>
              <a:t> with other modes on other “modules” of the reflector. This can add significantly to the cost of implementing  a XLX Reflector.  If the reflector is installed as a rented VM space in a Cloud based server farm, then the USB AMBE </a:t>
            </a:r>
            <a:r>
              <a:rPr lang="en-US" sz="2000" b="1" i="1" dirty="0" err="1" smtClean="0"/>
              <a:t>vocoder</a:t>
            </a:r>
            <a:r>
              <a:rPr lang="en-US" sz="2000" b="1" i="1" dirty="0" smtClean="0"/>
              <a:t> stick can be installed on a stand alone server somewhere else where there is physical access to plug in the hardware.   </a:t>
            </a:r>
            <a:r>
              <a:rPr lang="en-US" sz="2000" b="1" i="1" dirty="0" err="1" smtClean="0"/>
              <a:t>Transcoding</a:t>
            </a:r>
            <a:r>
              <a:rPr lang="en-US" sz="2000" b="1" i="1" dirty="0" smtClean="0"/>
              <a:t> between YSF and DMR or NXDN is solely handled with software and the D-Star AMBE </a:t>
            </a:r>
            <a:r>
              <a:rPr lang="en-US" sz="2000" b="1" i="1" dirty="0" err="1" smtClean="0"/>
              <a:t>vocoder</a:t>
            </a:r>
            <a:r>
              <a:rPr lang="en-US" sz="2000" b="1" i="1" dirty="0" smtClean="0"/>
              <a:t> chip doesn’t come into play.</a:t>
            </a:r>
          </a:p>
        </p:txBody>
      </p:sp>
      <p:pic>
        <p:nvPicPr>
          <p:cNvPr id="1027" name="Picture 3"/>
          <p:cNvPicPr>
            <a:picLocks noChangeAspect="1" noChangeArrowheads="1"/>
          </p:cNvPicPr>
          <p:nvPr/>
        </p:nvPicPr>
        <p:blipFill>
          <a:blip r:embed="rId2"/>
          <a:srcRect/>
          <a:stretch>
            <a:fillRect/>
          </a:stretch>
        </p:blipFill>
        <p:spPr bwMode="auto">
          <a:xfrm>
            <a:off x="428596" y="0"/>
            <a:ext cx="2357454" cy="2416181"/>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428596" y="4786322"/>
            <a:ext cx="2714644" cy="1783458"/>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a:srcRect/>
          <a:stretch>
            <a:fillRect/>
          </a:stretch>
        </p:blipFill>
        <p:spPr bwMode="auto">
          <a:xfrm>
            <a:off x="857224" y="2571744"/>
            <a:ext cx="1957221" cy="1924048"/>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0" y="1398550"/>
            <a:ext cx="9144000" cy="5149888"/>
          </a:xfrm>
          <a:prstGeom prst="rect">
            <a:avLst/>
          </a:prstGeom>
          <a:noFill/>
          <a:ln w="9525">
            <a:noFill/>
            <a:miter lim="800000"/>
            <a:headEnd/>
            <a:tailEnd/>
          </a:ln>
          <a:effectLst/>
        </p:spPr>
      </p:pic>
      <p:sp>
        <p:nvSpPr>
          <p:cNvPr id="3" name="TextBox 2"/>
          <p:cNvSpPr txBox="1"/>
          <p:nvPr/>
        </p:nvSpPr>
        <p:spPr>
          <a:xfrm>
            <a:off x="500035" y="142852"/>
            <a:ext cx="6858047" cy="1015663"/>
          </a:xfrm>
          <a:prstGeom prst="rect">
            <a:avLst/>
          </a:prstGeom>
          <a:noFill/>
        </p:spPr>
        <p:txBody>
          <a:bodyPr wrap="square" rtlCol="0">
            <a:spAutoFit/>
          </a:bodyPr>
          <a:lstStyle/>
          <a:p>
            <a:pPr algn="ctr"/>
            <a:r>
              <a:rPr lang="en-US" sz="2000" b="1" dirty="0" smtClean="0"/>
              <a:t>XLX 197 Reflector  System Diagram   </a:t>
            </a:r>
          </a:p>
          <a:p>
            <a:pPr algn="ctr"/>
            <a:r>
              <a:rPr lang="en-US" sz="2000" b="1" dirty="0" smtClean="0"/>
              <a:t>Operated by Andrew VE6EN and Jeff VE3EFF</a:t>
            </a:r>
          </a:p>
          <a:p>
            <a:pPr algn="ctr"/>
            <a:r>
              <a:rPr lang="en-US" sz="2000" b="1" dirty="0" smtClean="0"/>
              <a:t>Dashboard available at: https://xlx197.dyndns.org/</a:t>
            </a:r>
            <a:endParaRPr lang="en-US" sz="20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000100" y="0"/>
            <a:ext cx="7246975" cy="66437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10" y="142852"/>
            <a:ext cx="7358114" cy="1323439"/>
          </a:xfrm>
          <a:prstGeom prst="rect">
            <a:avLst/>
          </a:prstGeom>
          <a:noFill/>
        </p:spPr>
        <p:txBody>
          <a:bodyPr wrap="square" rtlCol="0">
            <a:spAutoFit/>
          </a:bodyPr>
          <a:lstStyle/>
          <a:p>
            <a:pPr algn="ctr"/>
            <a:r>
              <a:rPr lang="en-US" sz="2000" b="1" dirty="0" smtClean="0"/>
              <a:t>Module List of XLX197 Reflector</a:t>
            </a:r>
          </a:p>
          <a:p>
            <a:pPr algn="ctr"/>
            <a:r>
              <a:rPr lang="en-US" sz="2000" b="1" dirty="0" smtClean="0"/>
              <a:t>There are 15 modules (separate user conferences  (A  to O) </a:t>
            </a:r>
          </a:p>
          <a:p>
            <a:pPr algn="ctr"/>
            <a:r>
              <a:rPr lang="en-US" sz="2000" b="1" dirty="0" smtClean="0"/>
              <a:t>Module B is being used as a common channel of communications for the Ottawa area Calgary</a:t>
            </a:r>
          </a:p>
        </p:txBody>
      </p:sp>
      <p:pic>
        <p:nvPicPr>
          <p:cNvPr id="3075" name="Picture 3"/>
          <p:cNvPicPr>
            <a:picLocks noChangeAspect="1" noChangeArrowheads="1"/>
          </p:cNvPicPr>
          <p:nvPr/>
        </p:nvPicPr>
        <p:blipFill>
          <a:blip r:embed="rId2"/>
          <a:srcRect/>
          <a:stretch>
            <a:fillRect/>
          </a:stretch>
        </p:blipFill>
        <p:spPr bwMode="auto">
          <a:xfrm>
            <a:off x="0" y="1643050"/>
            <a:ext cx="8871369" cy="5069354"/>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357166"/>
            <a:ext cx="7072362" cy="461665"/>
          </a:xfrm>
          <a:prstGeom prst="rect">
            <a:avLst/>
          </a:prstGeom>
          <a:noFill/>
        </p:spPr>
        <p:txBody>
          <a:bodyPr wrap="square" rtlCol="0">
            <a:spAutoFit/>
          </a:bodyPr>
          <a:lstStyle/>
          <a:p>
            <a:r>
              <a:rPr lang="en-US" dirty="0" smtClean="0"/>
              <a:t> </a:t>
            </a:r>
            <a:r>
              <a:rPr lang="en-US" sz="2400" b="1" dirty="0" smtClean="0"/>
              <a:t>Hot Spots    </a:t>
            </a:r>
            <a:r>
              <a:rPr lang="en-US" sz="2000" b="1" i="1" dirty="0" smtClean="0"/>
              <a:t>Lots to choose from:</a:t>
            </a:r>
            <a:endParaRPr lang="en-US" i="1" dirty="0"/>
          </a:p>
        </p:txBody>
      </p:sp>
      <p:pic>
        <p:nvPicPr>
          <p:cNvPr id="4098" name="Picture 2"/>
          <p:cNvPicPr>
            <a:picLocks noChangeAspect="1" noChangeArrowheads="1"/>
          </p:cNvPicPr>
          <p:nvPr/>
        </p:nvPicPr>
        <p:blipFill>
          <a:blip r:embed="rId2"/>
          <a:srcRect/>
          <a:stretch>
            <a:fillRect/>
          </a:stretch>
        </p:blipFill>
        <p:spPr bwMode="auto">
          <a:xfrm>
            <a:off x="857224" y="857232"/>
            <a:ext cx="7858180" cy="4208715"/>
          </a:xfrm>
          <a:prstGeom prst="rect">
            <a:avLst/>
          </a:prstGeom>
          <a:noFill/>
          <a:ln w="9525">
            <a:noFill/>
            <a:miter lim="800000"/>
            <a:headEnd/>
            <a:tailEnd/>
          </a:ln>
          <a:effectLst/>
        </p:spPr>
      </p:pic>
      <p:pic>
        <p:nvPicPr>
          <p:cNvPr id="4097" name="Picture 1"/>
          <p:cNvPicPr>
            <a:picLocks noChangeAspect="1" noChangeArrowheads="1"/>
          </p:cNvPicPr>
          <p:nvPr/>
        </p:nvPicPr>
        <p:blipFill>
          <a:blip r:embed="rId3"/>
          <a:srcRect/>
          <a:stretch>
            <a:fillRect/>
          </a:stretch>
        </p:blipFill>
        <p:spPr bwMode="auto">
          <a:xfrm>
            <a:off x="1643042" y="5072074"/>
            <a:ext cx="7000924" cy="1567835"/>
          </a:xfrm>
          <a:prstGeom prst="rect">
            <a:avLst/>
          </a:prstGeom>
          <a:noFill/>
          <a:ln w="9525">
            <a:noFill/>
            <a:miter lim="800000"/>
            <a:headEnd/>
            <a:tailEnd/>
          </a:ln>
          <a:effectLst/>
        </p:spPr>
      </p:pic>
      <p:sp>
        <p:nvSpPr>
          <p:cNvPr id="5" name="TextBox 4"/>
          <p:cNvSpPr txBox="1"/>
          <p:nvPr/>
        </p:nvSpPr>
        <p:spPr>
          <a:xfrm>
            <a:off x="214282" y="5286388"/>
            <a:ext cx="1229311" cy="1200329"/>
          </a:xfrm>
          <a:prstGeom prst="rect">
            <a:avLst/>
          </a:prstGeom>
          <a:noFill/>
        </p:spPr>
        <p:txBody>
          <a:bodyPr wrap="none" rtlCol="0">
            <a:spAutoFit/>
          </a:bodyPr>
          <a:lstStyle/>
          <a:p>
            <a:pPr algn="ctr"/>
            <a:r>
              <a:rPr lang="en-US" b="1" dirty="0" smtClean="0"/>
              <a:t> Or from</a:t>
            </a:r>
          </a:p>
          <a:p>
            <a:pPr algn="ctr"/>
            <a:r>
              <a:rPr lang="en-US" b="1" dirty="0" smtClean="0"/>
              <a:t>Amazon.ca</a:t>
            </a:r>
          </a:p>
          <a:p>
            <a:pPr algn="ctr"/>
            <a:r>
              <a:rPr lang="en-US" b="1" dirty="0" smtClean="0"/>
              <a:t>and build</a:t>
            </a:r>
          </a:p>
          <a:p>
            <a:pPr algn="ctr"/>
            <a:r>
              <a:rPr lang="en-US" b="1" dirty="0" smtClean="0"/>
              <a:t>your own</a:t>
            </a:r>
            <a:endParaRPr lang="en-US" b="1" dirty="0"/>
          </a:p>
        </p:txBody>
      </p:sp>
      <p:sp>
        <p:nvSpPr>
          <p:cNvPr id="6" name="TextBox 5"/>
          <p:cNvSpPr txBox="1"/>
          <p:nvPr/>
        </p:nvSpPr>
        <p:spPr>
          <a:xfrm>
            <a:off x="6643702" y="3143248"/>
            <a:ext cx="1931106" cy="369332"/>
          </a:xfrm>
          <a:prstGeom prst="rect">
            <a:avLst/>
          </a:prstGeom>
          <a:noFill/>
        </p:spPr>
        <p:txBody>
          <a:bodyPr wrap="none" rtlCol="0">
            <a:spAutoFit/>
          </a:bodyPr>
          <a:lstStyle/>
          <a:p>
            <a:r>
              <a:rPr lang="en-US" dirty="0" smtClean="0"/>
              <a:t>From DxCanada.ca</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500043"/>
            <a:ext cx="8286808" cy="6278642"/>
          </a:xfrm>
          <a:prstGeom prst="rect">
            <a:avLst/>
          </a:prstGeom>
          <a:noFill/>
        </p:spPr>
        <p:txBody>
          <a:bodyPr wrap="square" rtlCol="0">
            <a:spAutoFit/>
          </a:bodyPr>
          <a:lstStyle/>
          <a:p>
            <a:pPr algn="ctr"/>
            <a:r>
              <a:rPr lang="en-US" sz="2400" b="1" i="1" dirty="0" smtClean="0"/>
              <a:t>Types of 2m and 70 cm  Mobile, Portable and Base Radios Owned and Operated by Radio Amateurs</a:t>
            </a:r>
          </a:p>
          <a:p>
            <a:endParaRPr lang="en-US" b="1" dirty="0" smtClean="0"/>
          </a:p>
          <a:p>
            <a:pPr>
              <a:buFont typeface="Arial" pitchFamily="34" charset="0"/>
              <a:buChar char="•"/>
            </a:pPr>
            <a:r>
              <a:rPr lang="en-US" sz="2400" b="1" dirty="0" smtClean="0"/>
              <a:t> FM only, single or dual band with or without DTMF signaling.</a:t>
            </a:r>
          </a:p>
          <a:p>
            <a:pPr>
              <a:buFont typeface="Arial" pitchFamily="34" charset="0"/>
              <a:buChar char="•"/>
            </a:pPr>
            <a:r>
              <a:rPr lang="en-US" sz="2400" b="1" dirty="0" smtClean="0"/>
              <a:t> D-Star Digital (typically </a:t>
            </a:r>
            <a:r>
              <a:rPr lang="en-US" sz="2400" b="1" dirty="0" err="1" smtClean="0"/>
              <a:t>Icom</a:t>
            </a:r>
            <a:r>
              <a:rPr lang="en-US" sz="2400" b="1" dirty="0" smtClean="0"/>
              <a:t>) also with FM modulation.</a:t>
            </a:r>
          </a:p>
          <a:p>
            <a:pPr>
              <a:buFont typeface="Arial" pitchFamily="34" charset="0"/>
              <a:buChar char="•"/>
            </a:pPr>
            <a:r>
              <a:rPr lang="en-US" sz="2400" b="1" dirty="0" smtClean="0"/>
              <a:t> </a:t>
            </a:r>
            <a:r>
              <a:rPr lang="en-US" sz="2400" b="1" dirty="0" err="1" smtClean="0"/>
              <a:t>Yaesu</a:t>
            </a:r>
            <a:r>
              <a:rPr lang="en-US" sz="2400" b="1" dirty="0" smtClean="0"/>
              <a:t> System Fusion Digital also with FM modulation.</a:t>
            </a:r>
          </a:p>
          <a:p>
            <a:pPr>
              <a:buFont typeface="Arial" pitchFamily="34" charset="0"/>
              <a:buChar char="•"/>
            </a:pPr>
            <a:r>
              <a:rPr lang="en-US" sz="2400" b="1" dirty="0" smtClean="0"/>
              <a:t> DMR Digital also with FM modulation.</a:t>
            </a:r>
          </a:p>
          <a:p>
            <a:pPr>
              <a:buFont typeface="Arial" pitchFamily="34" charset="0"/>
              <a:buChar char="•"/>
            </a:pPr>
            <a:r>
              <a:rPr lang="en-US" sz="2400" b="1" dirty="0" smtClean="0"/>
              <a:t> Also Kenwood &amp; ICOM, NXDN and Surplus P25 digital radios.</a:t>
            </a:r>
          </a:p>
          <a:p>
            <a:pPr>
              <a:buFont typeface="Arial" pitchFamily="34" charset="0"/>
              <a:buChar char="•"/>
            </a:pPr>
            <a:endParaRPr lang="en-US" b="1" i="1" dirty="0" smtClean="0"/>
          </a:p>
          <a:p>
            <a:r>
              <a:rPr lang="en-US" sz="2000" b="1" i="1" dirty="0" smtClean="0"/>
              <a:t> Some </a:t>
            </a:r>
            <a:r>
              <a:rPr lang="en-US" sz="2000" b="1" i="1" dirty="0" err="1" smtClean="0"/>
              <a:t>Icom</a:t>
            </a:r>
            <a:r>
              <a:rPr lang="en-US" sz="2000" b="1" i="1" dirty="0" smtClean="0"/>
              <a:t> and </a:t>
            </a:r>
            <a:r>
              <a:rPr lang="en-US" sz="2000" b="1" i="1" dirty="0" err="1" smtClean="0"/>
              <a:t>Yaesu</a:t>
            </a:r>
            <a:r>
              <a:rPr lang="en-US" sz="2000" b="1" i="1" dirty="0" smtClean="0"/>
              <a:t> Multi-Mode VHF and UHF radios also incorporate digital  voice mode capability such as the ICOM  IC-705 &amp; IC-7100 (D-Star) and </a:t>
            </a:r>
            <a:r>
              <a:rPr lang="en-US" sz="2000" b="1" i="1" dirty="0" err="1" smtClean="0"/>
              <a:t>Yaesu</a:t>
            </a:r>
            <a:r>
              <a:rPr lang="en-US" sz="2000" b="1" i="1" dirty="0" smtClean="0"/>
              <a:t> FT 911A (YSF digital).</a:t>
            </a:r>
          </a:p>
          <a:p>
            <a:pPr>
              <a:buFont typeface="Arial" pitchFamily="34" charset="0"/>
              <a:buChar char="•"/>
            </a:pPr>
            <a:endParaRPr lang="en-US" dirty="0" smtClean="0"/>
          </a:p>
          <a:p>
            <a:r>
              <a:rPr lang="en-US" sz="2400" b="1" dirty="0" smtClean="0"/>
              <a:t>** Note that all the Digital modulation formats are unique and          *not* capable of communicating directly “OVER-THE-AIR” with each other.   An </a:t>
            </a:r>
            <a:r>
              <a:rPr lang="en-US" sz="2400" b="1" dirty="0" err="1" smtClean="0"/>
              <a:t>Icom</a:t>
            </a:r>
            <a:r>
              <a:rPr lang="en-US" sz="2400" b="1" dirty="0" smtClean="0"/>
              <a:t> D-Star radio transmission can only communicate directly with another D-Star radio, the same for a </a:t>
            </a:r>
            <a:r>
              <a:rPr lang="en-US" sz="2400" b="1" dirty="0" err="1" smtClean="0"/>
              <a:t>Yaesu</a:t>
            </a:r>
            <a:r>
              <a:rPr lang="en-US" sz="2400" b="1" dirty="0" smtClean="0"/>
              <a:t> Fusion radio and the same for a DMR radio.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1785918" y="0"/>
            <a:ext cx="3107026" cy="3043227"/>
          </a:xfrm>
          <a:prstGeom prst="rect">
            <a:avLst/>
          </a:prstGeom>
          <a:noFill/>
          <a:ln w="9525">
            <a:noFill/>
            <a:miter lim="800000"/>
            <a:headEnd/>
            <a:tailEnd/>
          </a:ln>
          <a:effectLst/>
        </p:spPr>
      </p:pic>
      <p:pic>
        <p:nvPicPr>
          <p:cNvPr id="37891" name="Picture 3"/>
          <p:cNvPicPr>
            <a:picLocks noChangeAspect="1" noChangeArrowheads="1"/>
          </p:cNvPicPr>
          <p:nvPr/>
        </p:nvPicPr>
        <p:blipFill>
          <a:blip r:embed="rId3"/>
          <a:srcRect/>
          <a:stretch>
            <a:fillRect/>
          </a:stretch>
        </p:blipFill>
        <p:spPr bwMode="auto">
          <a:xfrm>
            <a:off x="5214942" y="142852"/>
            <a:ext cx="3019425" cy="942975"/>
          </a:xfrm>
          <a:prstGeom prst="rect">
            <a:avLst/>
          </a:prstGeom>
          <a:noFill/>
          <a:ln w="9525">
            <a:noFill/>
            <a:miter lim="800000"/>
            <a:headEnd/>
            <a:tailEnd/>
          </a:ln>
          <a:effectLst/>
        </p:spPr>
      </p:pic>
      <p:sp>
        <p:nvSpPr>
          <p:cNvPr id="4" name="Rectangle 3"/>
          <p:cNvSpPr/>
          <p:nvPr/>
        </p:nvSpPr>
        <p:spPr>
          <a:xfrm>
            <a:off x="5143504" y="1428736"/>
            <a:ext cx="3000396" cy="923330"/>
          </a:xfrm>
          <a:prstGeom prst="rect">
            <a:avLst/>
          </a:prstGeom>
        </p:spPr>
        <p:txBody>
          <a:bodyPr wrap="square">
            <a:spAutoFit/>
          </a:bodyPr>
          <a:lstStyle/>
          <a:p>
            <a:pPr algn="ctr"/>
            <a:r>
              <a:rPr lang="en-US" b="1" i="1" dirty="0" smtClean="0"/>
              <a:t>Works for DSTAR, DMR,  Fusion, NXDN, P25, M17, Cross-Mode.</a:t>
            </a:r>
            <a:endParaRPr lang="en-US" b="1" i="1" dirty="0"/>
          </a:p>
        </p:txBody>
      </p:sp>
      <p:pic>
        <p:nvPicPr>
          <p:cNvPr id="37892" name="Picture 4"/>
          <p:cNvPicPr>
            <a:picLocks noChangeAspect="1" noChangeArrowheads="1"/>
          </p:cNvPicPr>
          <p:nvPr/>
        </p:nvPicPr>
        <p:blipFill>
          <a:blip r:embed="rId4"/>
          <a:srcRect/>
          <a:stretch>
            <a:fillRect/>
          </a:stretch>
        </p:blipFill>
        <p:spPr bwMode="auto">
          <a:xfrm>
            <a:off x="571472" y="3286124"/>
            <a:ext cx="8001024" cy="3427927"/>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4572000" y="142852"/>
            <a:ext cx="4429155" cy="3661435"/>
          </a:xfrm>
          <a:prstGeom prst="rect">
            <a:avLst/>
          </a:prstGeom>
          <a:noFill/>
          <a:ln w="9525">
            <a:noFill/>
            <a:miter lim="800000"/>
            <a:headEnd/>
            <a:tailEnd/>
          </a:ln>
          <a:effectLst/>
        </p:spPr>
      </p:pic>
      <p:sp>
        <p:nvSpPr>
          <p:cNvPr id="3" name="TextBox 2"/>
          <p:cNvSpPr txBox="1"/>
          <p:nvPr/>
        </p:nvSpPr>
        <p:spPr>
          <a:xfrm>
            <a:off x="1428728" y="357166"/>
            <a:ext cx="2018501" cy="523220"/>
          </a:xfrm>
          <a:prstGeom prst="rect">
            <a:avLst/>
          </a:prstGeom>
          <a:noFill/>
        </p:spPr>
        <p:txBody>
          <a:bodyPr wrap="square" rtlCol="0">
            <a:spAutoFit/>
          </a:bodyPr>
          <a:lstStyle/>
          <a:p>
            <a:r>
              <a:rPr lang="en-US" sz="2800" b="1" dirty="0" smtClean="0"/>
              <a:t>Open Spot 4</a:t>
            </a:r>
            <a:endParaRPr lang="en-US" sz="2800" b="1" dirty="0"/>
          </a:p>
        </p:txBody>
      </p:sp>
      <p:pic>
        <p:nvPicPr>
          <p:cNvPr id="5123" name="Picture 3"/>
          <p:cNvPicPr>
            <a:picLocks noChangeAspect="1" noChangeArrowheads="1"/>
          </p:cNvPicPr>
          <p:nvPr/>
        </p:nvPicPr>
        <p:blipFill>
          <a:blip r:embed="rId3"/>
          <a:srcRect/>
          <a:stretch>
            <a:fillRect/>
          </a:stretch>
        </p:blipFill>
        <p:spPr bwMode="auto">
          <a:xfrm>
            <a:off x="285720" y="3971925"/>
            <a:ext cx="5676900" cy="2886075"/>
          </a:xfrm>
          <a:prstGeom prst="rect">
            <a:avLst/>
          </a:prstGeom>
          <a:noFill/>
          <a:ln w="9525">
            <a:noFill/>
            <a:miter lim="800000"/>
            <a:headEnd/>
            <a:tailEnd/>
          </a:ln>
          <a:effectLst/>
        </p:spPr>
      </p:pic>
      <p:sp>
        <p:nvSpPr>
          <p:cNvPr id="5" name="TextBox 4"/>
          <p:cNvSpPr txBox="1"/>
          <p:nvPr/>
        </p:nvSpPr>
        <p:spPr>
          <a:xfrm>
            <a:off x="214282" y="1142984"/>
            <a:ext cx="4214842" cy="2831544"/>
          </a:xfrm>
          <a:prstGeom prst="rect">
            <a:avLst/>
          </a:prstGeom>
          <a:noFill/>
        </p:spPr>
        <p:txBody>
          <a:bodyPr wrap="square" rtlCol="0">
            <a:spAutoFit/>
          </a:bodyPr>
          <a:lstStyle/>
          <a:p>
            <a:pPr>
              <a:buFont typeface="Arial" pitchFamily="34" charset="0"/>
              <a:buChar char="•"/>
            </a:pPr>
            <a:r>
              <a:rPr lang="en-US" sz="2000" b="1" dirty="0" smtClean="0"/>
              <a:t> Any DV radio, D-Star, DMR, </a:t>
            </a:r>
            <a:r>
              <a:rPr lang="en-US" sz="2000" b="1" dirty="0" err="1" smtClean="0"/>
              <a:t>Yaesu</a:t>
            </a:r>
            <a:endParaRPr lang="en-US" sz="2000" b="1" dirty="0" smtClean="0"/>
          </a:p>
          <a:p>
            <a:pPr>
              <a:buFont typeface="Arial" pitchFamily="34" charset="0"/>
              <a:buChar char="•"/>
            </a:pPr>
            <a:r>
              <a:rPr lang="en-US" sz="2000" b="1" dirty="0" smtClean="0"/>
              <a:t> </a:t>
            </a:r>
            <a:r>
              <a:rPr lang="en-US" sz="2000" b="1" dirty="0" err="1" smtClean="0"/>
              <a:t>WiFi</a:t>
            </a:r>
            <a:r>
              <a:rPr lang="en-US" sz="2000" b="1" dirty="0" smtClean="0"/>
              <a:t> connectivity</a:t>
            </a:r>
          </a:p>
          <a:p>
            <a:pPr>
              <a:buFont typeface="Arial" pitchFamily="34" charset="0"/>
              <a:buChar char="•"/>
            </a:pPr>
            <a:r>
              <a:rPr lang="en-US" sz="2000" b="1" dirty="0" smtClean="0"/>
              <a:t> Battery operated</a:t>
            </a:r>
          </a:p>
          <a:p>
            <a:pPr>
              <a:buFont typeface="Arial" pitchFamily="34" charset="0"/>
              <a:buChar char="•"/>
            </a:pPr>
            <a:r>
              <a:rPr lang="en-US" sz="2000" b="1" dirty="0" smtClean="0"/>
              <a:t> Any system access</a:t>
            </a:r>
          </a:p>
          <a:p>
            <a:pPr>
              <a:buFont typeface="Arial" pitchFamily="34" charset="0"/>
              <a:buChar char="•"/>
            </a:pPr>
            <a:r>
              <a:rPr lang="en-US" sz="2000" b="1" dirty="0" smtClean="0"/>
              <a:t> The Open Spot Pro has a hardware AMBE </a:t>
            </a:r>
            <a:r>
              <a:rPr lang="en-US" sz="2000" b="1" dirty="0" err="1" smtClean="0"/>
              <a:t>vocoder</a:t>
            </a:r>
            <a:r>
              <a:rPr lang="en-US" sz="2000" b="1" dirty="0" smtClean="0"/>
              <a:t> to </a:t>
            </a:r>
            <a:r>
              <a:rPr lang="en-US" sz="2000" b="1" dirty="0" err="1" smtClean="0"/>
              <a:t>transcode</a:t>
            </a:r>
            <a:r>
              <a:rPr lang="en-US" sz="2000" b="1" dirty="0" smtClean="0"/>
              <a:t> any other radio for access to D-Star only systems.</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a:stretch>
            <a:fillRect/>
          </a:stretch>
        </p:blipFill>
        <p:spPr bwMode="auto">
          <a:xfrm>
            <a:off x="1500166" y="571480"/>
            <a:ext cx="6019800" cy="1514475"/>
          </a:xfrm>
          <a:prstGeom prst="rect">
            <a:avLst/>
          </a:prstGeom>
          <a:noFill/>
          <a:ln w="9525">
            <a:noFill/>
            <a:miter lim="800000"/>
            <a:headEnd/>
            <a:tailEnd/>
          </a:ln>
          <a:effectLst/>
        </p:spPr>
      </p:pic>
      <p:sp>
        <p:nvSpPr>
          <p:cNvPr id="3" name="TextBox 2"/>
          <p:cNvSpPr txBox="1"/>
          <p:nvPr/>
        </p:nvSpPr>
        <p:spPr>
          <a:xfrm>
            <a:off x="1428728" y="2500306"/>
            <a:ext cx="6286544" cy="2308324"/>
          </a:xfrm>
          <a:prstGeom prst="rect">
            <a:avLst/>
          </a:prstGeom>
          <a:noFill/>
        </p:spPr>
        <p:txBody>
          <a:bodyPr wrap="square" rtlCol="0">
            <a:spAutoFit/>
          </a:bodyPr>
          <a:lstStyle/>
          <a:p>
            <a:pPr algn="ctr"/>
            <a:r>
              <a:rPr lang="en-US" sz="2400" b="1" dirty="0" smtClean="0"/>
              <a:t>Multi-Mode Digital Voice Internet Gateway Software that runs on a Raspberry Pi for Repeaters and Personal Hot Spots</a:t>
            </a:r>
          </a:p>
          <a:p>
            <a:pPr algn="ctr"/>
            <a:endParaRPr lang="en-US" sz="2400" b="1" dirty="0" smtClean="0"/>
          </a:p>
          <a:p>
            <a:pPr algn="ctr"/>
            <a:endParaRPr lang="en-US" sz="2400" b="1" dirty="0" smtClean="0"/>
          </a:p>
          <a:p>
            <a:pPr algn="ctr"/>
            <a:r>
              <a:rPr lang="en-US" sz="2400" b="1" dirty="0" smtClean="0"/>
              <a:t>https://www.pistar.uk/</a:t>
            </a:r>
            <a:endParaRPr lang="en-US" sz="24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428604"/>
            <a:ext cx="8001056" cy="5786199"/>
          </a:xfrm>
          <a:prstGeom prst="rect">
            <a:avLst/>
          </a:prstGeom>
          <a:noFill/>
        </p:spPr>
        <p:txBody>
          <a:bodyPr wrap="square" rtlCol="0">
            <a:spAutoFit/>
          </a:bodyPr>
          <a:lstStyle/>
          <a:p>
            <a:r>
              <a:rPr lang="en-US" sz="2400" b="1" dirty="0" smtClean="0"/>
              <a:t>Status of Digital Repeaters in the Area:</a:t>
            </a:r>
          </a:p>
          <a:p>
            <a:endParaRPr lang="en-US" b="1" dirty="0" smtClean="0"/>
          </a:p>
          <a:p>
            <a:r>
              <a:rPr lang="en-US" b="1" dirty="0" smtClean="0"/>
              <a:t>VA3ODG (Ottawa Digital Group)  </a:t>
            </a:r>
          </a:p>
          <a:p>
            <a:endParaRPr lang="en-US" b="1" dirty="0" smtClean="0"/>
          </a:p>
          <a:p>
            <a:r>
              <a:rPr lang="en-US" b="1" dirty="0" smtClean="0"/>
              <a:t>This was a premier D-Star system  through the initiative of Rick </a:t>
            </a:r>
            <a:r>
              <a:rPr lang="en-US" b="1" dirty="0" err="1" smtClean="0"/>
              <a:t>Bandla</a:t>
            </a:r>
            <a:r>
              <a:rPr lang="en-US" b="1" dirty="0" smtClean="0"/>
              <a:t> VE3CVG back in 2007.  Unfortunately, Rick became a silent key  2 years ago and since that time all equipment had to be removed from the YMCA on Argyle Street because of the sale of the premises. Originally this system was based on the complete ICOM “stack” of repeater and networking equipment providing 4 service modules:</a:t>
            </a:r>
          </a:p>
          <a:p>
            <a:endParaRPr lang="en-US" b="1" dirty="0" smtClean="0"/>
          </a:p>
          <a:p>
            <a:pPr>
              <a:buFont typeface="Arial" pitchFamily="34" charset="0"/>
              <a:buChar char="•"/>
            </a:pPr>
            <a:r>
              <a:rPr lang="en-US" b="1" dirty="0" smtClean="0"/>
              <a:t> module A 	(23 cm)  </a:t>
            </a:r>
          </a:p>
          <a:p>
            <a:pPr>
              <a:buFont typeface="Arial" pitchFamily="34" charset="0"/>
              <a:buChar char="•"/>
            </a:pPr>
            <a:r>
              <a:rPr lang="en-US" b="1" dirty="0" smtClean="0"/>
              <a:t> module B 	(70 cm) </a:t>
            </a:r>
          </a:p>
          <a:p>
            <a:pPr>
              <a:buFont typeface="Arial" pitchFamily="34" charset="0"/>
              <a:buChar char="•"/>
            </a:pPr>
            <a:r>
              <a:rPr lang="en-US" b="1" dirty="0" smtClean="0"/>
              <a:t> module C 	(2 m) and </a:t>
            </a:r>
          </a:p>
          <a:p>
            <a:pPr>
              <a:buFont typeface="Arial" pitchFamily="34" charset="0"/>
              <a:buChar char="•"/>
            </a:pPr>
            <a:r>
              <a:rPr lang="en-US" b="1" dirty="0" smtClean="0"/>
              <a:t> module D (	(high speed data on 23 cm). </a:t>
            </a:r>
          </a:p>
          <a:p>
            <a:pPr>
              <a:buFont typeface="Arial" pitchFamily="34" charset="0"/>
              <a:buChar char="•"/>
            </a:pPr>
            <a:endParaRPr lang="en-US" b="1" dirty="0" smtClean="0"/>
          </a:p>
          <a:p>
            <a:r>
              <a:rPr lang="en-US" b="1" dirty="0" smtClean="0"/>
              <a:t>VA3ODG was initially a local registration authority for the US Trust system but later became unaffiliated with this system and converted to gateway access using  MMDVM Pi-Star.  </a:t>
            </a:r>
          </a:p>
          <a:p>
            <a:endParaRPr lang="en-US" b="1" dirty="0" smtClean="0"/>
          </a:p>
          <a:p>
            <a:r>
              <a:rPr lang="en-US" b="1" dirty="0" smtClean="0"/>
              <a:t>The VA3ODG web site is still on-line at: https://va3odg.webqth.com/</a:t>
            </a:r>
            <a:endParaRPr lang="en-US"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642918"/>
            <a:ext cx="8143932" cy="1200329"/>
          </a:xfrm>
          <a:prstGeom prst="rect">
            <a:avLst/>
          </a:prstGeom>
          <a:noFill/>
        </p:spPr>
        <p:txBody>
          <a:bodyPr wrap="square" rtlCol="0">
            <a:spAutoFit/>
          </a:bodyPr>
          <a:lstStyle/>
          <a:p>
            <a:pPr algn="ctr"/>
            <a:r>
              <a:rPr lang="en-US" sz="2400" b="1" dirty="0" smtClean="0"/>
              <a:t>Ottawa Amateur Radio Club DMR Repeater</a:t>
            </a:r>
          </a:p>
          <a:p>
            <a:r>
              <a:rPr lang="en-US" sz="2400" b="1" dirty="0" smtClean="0"/>
              <a:t>VE2CRA   444.400 MHz + 5 MHz, CC1   (Camp Fortune Site)</a:t>
            </a:r>
          </a:p>
          <a:p>
            <a:r>
              <a:rPr lang="en-US" sz="2400" b="1" dirty="0" smtClean="0"/>
              <a:t>Suggested local use:  Time Slot 2, TG 2</a:t>
            </a:r>
          </a:p>
        </p:txBody>
      </p:sp>
      <p:sp>
        <p:nvSpPr>
          <p:cNvPr id="3" name="TextBox 2"/>
          <p:cNvSpPr txBox="1"/>
          <p:nvPr/>
        </p:nvSpPr>
        <p:spPr>
          <a:xfrm>
            <a:off x="571472" y="2428868"/>
            <a:ext cx="4429156" cy="3139321"/>
          </a:xfrm>
          <a:prstGeom prst="rect">
            <a:avLst/>
          </a:prstGeom>
          <a:noFill/>
        </p:spPr>
        <p:txBody>
          <a:bodyPr wrap="square" rtlCol="0">
            <a:spAutoFit/>
          </a:bodyPr>
          <a:lstStyle/>
          <a:p>
            <a:r>
              <a:rPr lang="en-US" sz="2000" b="1" dirty="0" smtClean="0"/>
              <a:t>This repeater is a Pi-Star MMDVM machine enabled on DMR.  It is on-the-air and provides good city wide coverage however it does not have an active Internet network connection at the present time.  As a DMR repeater, it can repeater local traffic on either Time Slot or TG\ Group as Users may want to conduct mutual communications on.</a:t>
            </a:r>
          </a:p>
          <a:p>
            <a:endParaRPr lang="en-US" dirty="0"/>
          </a:p>
        </p:txBody>
      </p:sp>
      <p:pic>
        <p:nvPicPr>
          <p:cNvPr id="39938" name="Picture 2" descr="https://www.fybush.com/Tower%20Site/040429/campfortune.jpg"/>
          <p:cNvPicPr>
            <a:picLocks noChangeAspect="1" noChangeArrowheads="1"/>
          </p:cNvPicPr>
          <p:nvPr/>
        </p:nvPicPr>
        <p:blipFill>
          <a:blip r:embed="rId2"/>
          <a:srcRect/>
          <a:stretch>
            <a:fillRect/>
          </a:stretch>
        </p:blipFill>
        <p:spPr bwMode="auto">
          <a:xfrm>
            <a:off x="5214942" y="1785926"/>
            <a:ext cx="2828925" cy="493395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1538" y="142852"/>
            <a:ext cx="6072230" cy="7325082"/>
          </a:xfrm>
          <a:prstGeom prst="rect">
            <a:avLst/>
          </a:prstGeom>
          <a:noFill/>
        </p:spPr>
        <p:txBody>
          <a:bodyPr wrap="square" rtlCol="0">
            <a:spAutoFit/>
          </a:bodyPr>
          <a:lstStyle/>
          <a:p>
            <a:r>
              <a:rPr lang="en-US" sz="2000" b="1" dirty="0" smtClean="0"/>
              <a:t>Status of Digital Repeaters in the Area (continue):</a:t>
            </a:r>
          </a:p>
          <a:p>
            <a:endParaRPr lang="en-US" b="1" dirty="0" smtClean="0"/>
          </a:p>
          <a:p>
            <a:r>
              <a:rPr lang="en-US" b="1" dirty="0" smtClean="0"/>
              <a:t>VA3AAR (</a:t>
            </a:r>
            <a:r>
              <a:rPr lang="en-US" b="1" dirty="0" err="1" smtClean="0"/>
              <a:t>Almonte</a:t>
            </a:r>
            <a:r>
              <a:rPr lang="en-US" b="1" dirty="0" smtClean="0"/>
              <a:t>) </a:t>
            </a:r>
          </a:p>
          <a:p>
            <a:r>
              <a:rPr lang="en-US" b="1" dirty="0" smtClean="0"/>
              <a:t>D-Star module A,  1281.00 MHz – 12 MHz linked to XLX197B</a:t>
            </a:r>
          </a:p>
          <a:p>
            <a:r>
              <a:rPr lang="en-US" b="1" dirty="0" smtClean="0"/>
              <a:t>D-Star module B,  444.100 MHz+5 MHz linked to XLX197B</a:t>
            </a:r>
          </a:p>
          <a:p>
            <a:r>
              <a:rPr lang="en-US" b="1" dirty="0" smtClean="0"/>
              <a:t>Dashboard: http://va3aar.dyndns.org:3026/</a:t>
            </a:r>
          </a:p>
          <a:p>
            <a:endParaRPr lang="en-US" b="1" dirty="0" smtClean="0"/>
          </a:p>
          <a:p>
            <a:r>
              <a:rPr lang="en-US" b="1" dirty="0" smtClean="0"/>
              <a:t>VA3RRD (Rideau Ferry) 147.240 – 600 kHz (module C)</a:t>
            </a:r>
          </a:p>
          <a:p>
            <a:r>
              <a:rPr lang="en-US" b="1" dirty="0" smtClean="0"/>
              <a:t>D-Star - linked to XLX197B</a:t>
            </a:r>
          </a:p>
          <a:p>
            <a:endParaRPr lang="en-US" b="1" dirty="0" smtClean="0"/>
          </a:p>
          <a:p>
            <a:r>
              <a:rPr lang="en-US" b="1" dirty="0" smtClean="0"/>
              <a:t>VE3STP (Mount St Patrick) 443.600 MHz + 5 (module B)</a:t>
            </a:r>
          </a:p>
          <a:p>
            <a:r>
              <a:rPr lang="en-US" b="1" dirty="0" smtClean="0"/>
              <a:t>D-Star 1- linked to XLX197B</a:t>
            </a:r>
          </a:p>
          <a:p>
            <a:r>
              <a:rPr lang="en-US" b="1" dirty="0" smtClean="0"/>
              <a:t>Dashboard: http://ve3stp.ddns.net:44480/</a:t>
            </a:r>
          </a:p>
          <a:p>
            <a:endParaRPr lang="en-US" b="1" dirty="0" smtClean="0"/>
          </a:p>
          <a:p>
            <a:r>
              <a:rPr lang="en-US" b="1" dirty="0" smtClean="0"/>
              <a:t>VE3HOZ (Carp) 442.300 MHz + 5, DMR CC1</a:t>
            </a:r>
          </a:p>
          <a:p>
            <a:r>
              <a:rPr lang="en-US" b="1" dirty="0" smtClean="0"/>
              <a:t>TS2 - TG6 static connection to XLX197B</a:t>
            </a:r>
          </a:p>
          <a:p>
            <a:r>
              <a:rPr lang="en-US" b="1" dirty="0" smtClean="0"/>
              <a:t>TS1 – </a:t>
            </a:r>
            <a:r>
              <a:rPr lang="en-US" b="1" dirty="0" err="1" smtClean="0"/>
              <a:t>Brandmeister</a:t>
            </a:r>
            <a:r>
              <a:rPr lang="en-US" b="1" dirty="0" smtClean="0"/>
              <a:t> World-Wide system, &gt; 1500 talk groups</a:t>
            </a:r>
          </a:p>
          <a:p>
            <a:r>
              <a:rPr lang="en-US" b="1" dirty="0" smtClean="0"/>
              <a:t>Dashboard: </a:t>
            </a:r>
            <a:r>
              <a:rPr lang="en-US" b="1" dirty="0" smtClean="0">
                <a:hlinkClick r:id="rId2"/>
              </a:rPr>
              <a:t>http://ve3hoa.ddns.net:380/</a:t>
            </a:r>
            <a:endParaRPr lang="en-US" b="1" dirty="0" smtClean="0"/>
          </a:p>
          <a:p>
            <a:endParaRPr lang="en-US" b="1" dirty="0" smtClean="0"/>
          </a:p>
          <a:p>
            <a:r>
              <a:rPr lang="en-US" b="1" dirty="0" smtClean="0"/>
              <a:t>VE3TST (CFRA AM radio site) antenna on North Tower</a:t>
            </a:r>
          </a:p>
          <a:p>
            <a:r>
              <a:rPr lang="en-US" b="1" dirty="0" smtClean="0"/>
              <a:t>DMR on 444.125 MHz + 5, CC13,  This is an un-networked repeater with Affiliation to the 3730 Group.  Contact club exec to use. https://3730group.ca/</a:t>
            </a:r>
          </a:p>
          <a:p>
            <a:endParaRPr lang="en-US" b="1" dirty="0" smtClean="0"/>
          </a:p>
          <a:p>
            <a:endParaRPr lang="en-US" b="1" dirty="0" smtClean="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7356" y="142852"/>
            <a:ext cx="5715040" cy="2123658"/>
          </a:xfrm>
          <a:prstGeom prst="rect">
            <a:avLst/>
          </a:prstGeom>
        </p:spPr>
        <p:txBody>
          <a:bodyPr wrap="square">
            <a:spAutoFit/>
          </a:bodyPr>
          <a:lstStyle/>
          <a:p>
            <a:pPr algn="ctr"/>
            <a:r>
              <a:rPr lang="en-US" b="1" dirty="0" smtClean="0"/>
              <a:t>VE3RAM (B) (Orleans) 443.700 MHz + 5, DMR CC1 </a:t>
            </a:r>
          </a:p>
          <a:p>
            <a:pPr algn="ctr"/>
            <a:r>
              <a:rPr lang="en-US" b="1" dirty="0" smtClean="0"/>
              <a:t>(at the QTH of VE3LC)</a:t>
            </a:r>
          </a:p>
          <a:p>
            <a:r>
              <a:rPr lang="en-US" sz="1600" b="1" dirty="0" smtClean="0"/>
              <a:t>TS2 - TG6 static connection to XLX197B</a:t>
            </a:r>
          </a:p>
          <a:p>
            <a:r>
              <a:rPr lang="en-US" sz="1600" b="1" dirty="0" smtClean="0"/>
              <a:t>TS1 – </a:t>
            </a:r>
            <a:r>
              <a:rPr lang="en-US" sz="1600" b="1" dirty="0" err="1" smtClean="0"/>
              <a:t>Brandmeister</a:t>
            </a:r>
            <a:r>
              <a:rPr lang="en-US" sz="1600" b="1" dirty="0" smtClean="0"/>
              <a:t> World-Wide system&gt; 1500 talk groups </a:t>
            </a:r>
          </a:p>
          <a:p>
            <a:pPr algn="ctr"/>
            <a:r>
              <a:rPr lang="en-US" sz="1600" b="1" dirty="0" smtClean="0"/>
              <a:t>** USE Time Slot 1 for </a:t>
            </a:r>
            <a:r>
              <a:rPr lang="en-US" sz="1600" b="1" dirty="0" err="1" smtClean="0"/>
              <a:t>Brandmeister</a:t>
            </a:r>
            <a:r>
              <a:rPr lang="en-US" sz="1600" b="1" dirty="0" smtClean="0"/>
              <a:t> TG traffic**</a:t>
            </a:r>
          </a:p>
          <a:p>
            <a:r>
              <a:rPr lang="en-US" sz="1600" b="1" dirty="0" smtClean="0"/>
              <a:t>D-Star Open to users connecting  XLX  type reflectors</a:t>
            </a:r>
          </a:p>
          <a:p>
            <a:r>
              <a:rPr lang="en-US" sz="1600" b="1" dirty="0" smtClean="0"/>
              <a:t>The repeater has good coverage in Orleans with marginal coverage in surrounding area.  </a:t>
            </a:r>
          </a:p>
        </p:txBody>
      </p:sp>
      <p:pic>
        <p:nvPicPr>
          <p:cNvPr id="40962" name="Picture 2"/>
          <p:cNvPicPr>
            <a:picLocks noChangeAspect="1" noChangeArrowheads="1"/>
          </p:cNvPicPr>
          <p:nvPr/>
        </p:nvPicPr>
        <p:blipFill>
          <a:blip r:embed="rId2"/>
          <a:srcRect/>
          <a:stretch>
            <a:fillRect/>
          </a:stretch>
        </p:blipFill>
        <p:spPr bwMode="auto">
          <a:xfrm>
            <a:off x="40297" y="2428868"/>
            <a:ext cx="9103703" cy="3819534"/>
          </a:xfrm>
          <a:prstGeom prst="rect">
            <a:avLst/>
          </a:prstGeom>
          <a:noFill/>
          <a:ln w="9525">
            <a:noFill/>
            <a:miter lim="800000"/>
            <a:headEnd/>
            <a:tailEnd/>
          </a:ln>
          <a:effectLst/>
        </p:spPr>
      </p:pic>
      <p:sp>
        <p:nvSpPr>
          <p:cNvPr id="6" name="TextBox 5"/>
          <p:cNvSpPr txBox="1"/>
          <p:nvPr/>
        </p:nvSpPr>
        <p:spPr>
          <a:xfrm>
            <a:off x="1142976" y="6211669"/>
            <a:ext cx="6805516" cy="646331"/>
          </a:xfrm>
          <a:prstGeom prst="rect">
            <a:avLst/>
          </a:prstGeom>
          <a:noFill/>
        </p:spPr>
        <p:txBody>
          <a:bodyPr wrap="none" rtlCol="0">
            <a:spAutoFit/>
          </a:bodyPr>
          <a:lstStyle/>
          <a:p>
            <a:pPr algn="ctr"/>
            <a:r>
              <a:rPr lang="en-US" dirty="0" smtClean="0"/>
              <a:t>Check out the </a:t>
            </a:r>
            <a:r>
              <a:rPr lang="en-US" dirty="0" err="1" smtClean="0"/>
              <a:t>Brandmeister</a:t>
            </a:r>
            <a:r>
              <a:rPr lang="en-US" dirty="0" smtClean="0"/>
              <a:t> Web Site:  </a:t>
            </a:r>
            <a:r>
              <a:rPr lang="en-US" dirty="0" smtClean="0">
                <a:hlinkClick r:id="rId3"/>
              </a:rPr>
              <a:t>https://brandmeister.network/</a:t>
            </a:r>
            <a:r>
              <a:rPr lang="en-US" dirty="0" smtClean="0"/>
              <a:t> </a:t>
            </a:r>
          </a:p>
          <a:p>
            <a:pPr algn="ctr"/>
            <a:r>
              <a:rPr lang="en-US" dirty="0" smtClean="0"/>
              <a:t>Also:  https://wiki.brandmeister.network/index.php/Canada</a:t>
            </a:r>
          </a:p>
        </p:txBody>
      </p:sp>
      <p:sp>
        <p:nvSpPr>
          <p:cNvPr id="8" name="TextBox 7"/>
          <p:cNvSpPr txBox="1"/>
          <p:nvPr/>
        </p:nvSpPr>
        <p:spPr>
          <a:xfrm>
            <a:off x="3214678" y="2428868"/>
            <a:ext cx="2567691" cy="369332"/>
          </a:xfrm>
          <a:prstGeom prst="rect">
            <a:avLst/>
          </a:prstGeom>
          <a:noFill/>
        </p:spPr>
        <p:txBody>
          <a:bodyPr wrap="none" rtlCol="0">
            <a:spAutoFit/>
          </a:bodyPr>
          <a:lstStyle/>
          <a:p>
            <a:r>
              <a:rPr lang="en-US" dirty="0" err="1" smtClean="0"/>
              <a:t>Brandmeister</a:t>
            </a:r>
            <a:r>
              <a:rPr lang="en-US" dirty="0" smtClean="0"/>
              <a:t> Home Page</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srcRect/>
          <a:stretch>
            <a:fillRect/>
          </a:stretch>
        </p:blipFill>
        <p:spPr bwMode="auto">
          <a:xfrm>
            <a:off x="1214414" y="0"/>
            <a:ext cx="7072362" cy="6847294"/>
          </a:xfrm>
          <a:prstGeom prst="rect">
            <a:avLst/>
          </a:prstGeom>
          <a:noFill/>
          <a:ln w="9525">
            <a:noFill/>
            <a:miter lim="800000"/>
            <a:headEnd/>
            <a:tailEnd/>
          </a:ln>
          <a:effectLst/>
        </p:spPr>
      </p:pic>
      <p:sp>
        <p:nvSpPr>
          <p:cNvPr id="4" name="Rectangle 3"/>
          <p:cNvSpPr/>
          <p:nvPr/>
        </p:nvSpPr>
        <p:spPr>
          <a:xfrm>
            <a:off x="3286116" y="4929198"/>
            <a:ext cx="4572000" cy="738664"/>
          </a:xfrm>
          <a:prstGeom prst="rect">
            <a:avLst/>
          </a:prstGeom>
        </p:spPr>
        <p:txBody>
          <a:bodyPr>
            <a:spAutoFit/>
          </a:bodyPr>
          <a:lstStyle/>
          <a:p>
            <a:pPr algn="ctr"/>
            <a:r>
              <a:rPr lang="en-US" sz="2400" b="1" dirty="0" smtClean="0"/>
              <a:t>VE3RAM Pi-Star Dashboard</a:t>
            </a:r>
          </a:p>
          <a:p>
            <a:pPr algn="ctr"/>
            <a:r>
              <a:rPr lang="en-US" b="1" dirty="0" smtClean="0"/>
              <a:t>http://ve3ram.ddns.net:380/</a:t>
            </a:r>
            <a:endParaRPr lang="en-US"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1604" y="142852"/>
            <a:ext cx="6357982" cy="5632311"/>
          </a:xfrm>
          <a:prstGeom prst="rect">
            <a:avLst/>
          </a:prstGeom>
          <a:noFill/>
        </p:spPr>
        <p:txBody>
          <a:bodyPr wrap="square" rtlCol="0">
            <a:spAutoFit/>
          </a:bodyPr>
          <a:lstStyle/>
          <a:p>
            <a:pPr algn="ctr"/>
            <a:r>
              <a:rPr lang="en-US" sz="2400" b="1" dirty="0" smtClean="0"/>
              <a:t>VE3TWO 147.300 + 600 (100 Hz for FM)</a:t>
            </a:r>
          </a:p>
          <a:p>
            <a:pPr algn="ctr"/>
            <a:r>
              <a:rPr lang="en-US" sz="2400" b="1" dirty="0" smtClean="0"/>
              <a:t>This is a </a:t>
            </a:r>
            <a:r>
              <a:rPr lang="en-US" sz="2400" b="1" dirty="0" err="1" smtClean="0"/>
              <a:t>Yaesu</a:t>
            </a:r>
            <a:r>
              <a:rPr lang="en-US" sz="2400" b="1" dirty="0" smtClean="0"/>
              <a:t> Fusion Repeater capable of Digital C4FM and D-Star</a:t>
            </a:r>
          </a:p>
          <a:p>
            <a:pPr algn="ctr"/>
            <a:r>
              <a:rPr lang="en-US" sz="2400" b="1" dirty="0" smtClean="0"/>
              <a:t>Currently at the QTH of  Marc VE3BOE</a:t>
            </a:r>
          </a:p>
          <a:p>
            <a:pPr algn="ctr"/>
            <a:endParaRPr lang="en-US" sz="2400" b="1" dirty="0" smtClean="0"/>
          </a:p>
          <a:p>
            <a:pPr algn="ctr"/>
            <a:r>
              <a:rPr lang="en-US" sz="2400" b="1" dirty="0" smtClean="0"/>
              <a:t>Marc through his Wires X  node engages the VE3TWO on Wednesday evenings for the CQ-Canada (X-Canada) net conducted at 9 pm Eastern Time.</a:t>
            </a:r>
          </a:p>
          <a:p>
            <a:pPr algn="ctr"/>
            <a:endParaRPr lang="en-US" sz="2400" b="1" dirty="0" smtClean="0"/>
          </a:p>
          <a:p>
            <a:pPr algn="ctr"/>
            <a:r>
              <a:rPr lang="en-US" sz="2400" b="1" dirty="0" smtClean="0"/>
              <a:t>For VE3TWO, we plan to attach a Pi-Star gateway system that will provide access to the XLX197 reflector. This will give </a:t>
            </a:r>
            <a:r>
              <a:rPr lang="en-US" sz="2400" b="1" dirty="0" err="1" smtClean="0"/>
              <a:t>Yaesu</a:t>
            </a:r>
            <a:r>
              <a:rPr lang="en-US" sz="2400" b="1" dirty="0" smtClean="0"/>
              <a:t> Fusion and  radio users access to much more local activity through reflector access.</a:t>
            </a:r>
            <a:endParaRPr lang="en-US" sz="24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685800" y="123825"/>
            <a:ext cx="7772400" cy="661035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4290"/>
            <a:ext cx="8929718" cy="6801862"/>
          </a:xfrm>
          <a:prstGeom prst="rect">
            <a:avLst/>
          </a:prstGeom>
          <a:noFill/>
        </p:spPr>
        <p:txBody>
          <a:bodyPr wrap="square" rtlCol="0">
            <a:spAutoFit/>
          </a:bodyPr>
          <a:lstStyle/>
          <a:p>
            <a:r>
              <a:rPr lang="en-US" sz="2000" b="1" dirty="0" smtClean="0"/>
              <a:t>Common types of Amateur Digital Voice Radios</a:t>
            </a:r>
          </a:p>
          <a:p>
            <a:endParaRPr lang="en-US" dirty="0" smtClean="0"/>
          </a:p>
          <a:p>
            <a:pPr marL="342900" indent="-342900">
              <a:buFont typeface="+mj-lt"/>
              <a:buAutoNum type="arabicPeriod"/>
            </a:pPr>
            <a:r>
              <a:rPr lang="en-US" sz="2000" b="1" dirty="0" smtClean="0"/>
              <a:t>D-Star</a:t>
            </a:r>
            <a:r>
              <a:rPr lang="en-US" b="1" dirty="0" smtClean="0"/>
              <a:t> – is available in ICOM and some Kenwood portable radios.   Also it has been available as an option in newer Flex HF transceivers. D-Star uses a </a:t>
            </a:r>
            <a:r>
              <a:rPr lang="en-US" b="1" u="sng" dirty="0" smtClean="0"/>
              <a:t>unique AMBE </a:t>
            </a:r>
            <a:r>
              <a:rPr lang="en-US" b="1" dirty="0" err="1" smtClean="0"/>
              <a:t>vocoder</a:t>
            </a:r>
            <a:r>
              <a:rPr lang="en-US" b="1" dirty="0" smtClean="0"/>
              <a:t>.  It was designed exclusively for the Amateur Radio Service.  D-Star users must be registered on the US Trust system to access certain registered repeaters and reflectors.  D-Star user call-sign identification is transmitted on every D-Star radio transmission.  It requires </a:t>
            </a:r>
            <a:r>
              <a:rPr lang="en-US" b="1" dirty="0" err="1" smtClean="0"/>
              <a:t>sync’ing</a:t>
            </a:r>
            <a:r>
              <a:rPr lang="en-US" b="1" dirty="0" smtClean="0"/>
              <a:t> at the beginning of the transmission or the transmission is lost.  Emission BW is 6.25 kHz using GMSK modulation. </a:t>
            </a:r>
          </a:p>
          <a:p>
            <a:pPr marL="342900" indent="-342900">
              <a:buFont typeface="+mj-lt"/>
              <a:buAutoNum type="arabicPeriod"/>
            </a:pPr>
            <a:endParaRPr lang="en-US" b="1" dirty="0" smtClean="0"/>
          </a:p>
          <a:p>
            <a:pPr marL="342900" indent="-342900">
              <a:buFont typeface="+mj-lt"/>
              <a:buAutoNum type="arabicPeriod"/>
            </a:pPr>
            <a:r>
              <a:rPr lang="en-US" sz="2000" b="1" dirty="0" err="1" smtClean="0"/>
              <a:t>Yaesu</a:t>
            </a:r>
            <a:r>
              <a:rPr lang="en-US" sz="2000" b="1" dirty="0" smtClean="0"/>
              <a:t> System Fusion (YSF) </a:t>
            </a:r>
            <a:r>
              <a:rPr lang="en-US" b="1" dirty="0" smtClean="0"/>
              <a:t>is </a:t>
            </a:r>
            <a:r>
              <a:rPr lang="en-US" b="1" dirty="0" err="1" smtClean="0"/>
              <a:t>Yaesu’s</a:t>
            </a:r>
            <a:r>
              <a:rPr lang="en-US" b="1" dirty="0" smtClean="0"/>
              <a:t> competition to ICOM D-Star.  Like D-Star it was designed exclusively for the Amateur Radio Service.   It uses an </a:t>
            </a:r>
            <a:r>
              <a:rPr lang="en-US" b="1" u="sng" dirty="0" smtClean="0"/>
              <a:t>AMBE+2</a:t>
            </a:r>
            <a:r>
              <a:rPr lang="en-US" b="1" dirty="0" smtClean="0"/>
              <a:t> </a:t>
            </a:r>
            <a:r>
              <a:rPr lang="en-US" b="1" dirty="0" err="1" smtClean="0"/>
              <a:t>vocoder</a:t>
            </a:r>
            <a:r>
              <a:rPr lang="en-US" b="1" dirty="0" smtClean="0"/>
              <a:t>.  It’s over-the-air framing structure and </a:t>
            </a:r>
            <a:r>
              <a:rPr lang="en-US" b="1" dirty="0" err="1" smtClean="0"/>
              <a:t>vocoder</a:t>
            </a:r>
            <a:r>
              <a:rPr lang="en-US" b="1" dirty="0" smtClean="0"/>
              <a:t> are different from D-Star and therefore </a:t>
            </a:r>
            <a:r>
              <a:rPr lang="en-US" b="1" dirty="0" smtClean="0"/>
              <a:t>the two </a:t>
            </a:r>
            <a:r>
              <a:rPr lang="en-US" b="1" dirty="0" smtClean="0"/>
              <a:t>modes are incompatible directly over-the-air.   </a:t>
            </a:r>
            <a:r>
              <a:rPr lang="en-US" b="1" dirty="0" err="1" smtClean="0"/>
              <a:t>Yaesu</a:t>
            </a:r>
            <a:r>
              <a:rPr lang="en-US" b="1" dirty="0" smtClean="0"/>
              <a:t> System Fusion in digital voice mode have an emission BW of 9.36 kHz using C4FM modulation.</a:t>
            </a:r>
          </a:p>
          <a:p>
            <a:pPr marL="342900" indent="-342900">
              <a:buFont typeface="+mj-lt"/>
              <a:buAutoNum type="arabicPeriod"/>
            </a:pPr>
            <a:endParaRPr lang="en-US" b="1" dirty="0" smtClean="0"/>
          </a:p>
          <a:p>
            <a:pPr marL="342900" indent="-342900">
              <a:buFont typeface="+mj-lt"/>
              <a:buAutoNum type="arabicPeriod"/>
            </a:pPr>
            <a:r>
              <a:rPr lang="en-US" sz="2000" b="1" dirty="0" smtClean="0"/>
              <a:t>DMR (Digital Mobile Radio</a:t>
            </a:r>
            <a:r>
              <a:rPr lang="en-US" b="1" dirty="0" smtClean="0"/>
              <a:t>) conforms to an open ETSI standard and it was designed for the Private “Land-Mobile” service.  ID and addressing of DMR in the amateur service is implemented with a 7 digital ID code obtained with registration from: &lt; Radioid.net&gt;.  DMR is also unique because it use 2 slot TDMA (time Division Multiple Access).  Like YSF radios, DMR radios use the same AMBE+2 </a:t>
            </a:r>
            <a:r>
              <a:rPr lang="en-US" b="1" dirty="0" err="1" smtClean="0"/>
              <a:t>vocoder</a:t>
            </a:r>
            <a:r>
              <a:rPr lang="en-US" b="1" dirty="0" smtClean="0"/>
              <a:t> which makes </a:t>
            </a:r>
            <a:r>
              <a:rPr lang="en-US" b="1" dirty="0" err="1" smtClean="0"/>
              <a:t>transcoding</a:t>
            </a:r>
            <a:r>
              <a:rPr lang="en-US" b="1" dirty="0" smtClean="0"/>
              <a:t> to YSF and vice versa relatively easy.   DMR radios occupy an emission BW of 7.6 kHz using 4 level FSK modulation.</a:t>
            </a:r>
            <a:endParaRPr lang="en-US"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786" y="571480"/>
            <a:ext cx="7177221" cy="2308324"/>
          </a:xfrm>
          <a:prstGeom prst="rect">
            <a:avLst/>
          </a:prstGeom>
          <a:noFill/>
        </p:spPr>
        <p:txBody>
          <a:bodyPr wrap="none" rtlCol="0">
            <a:spAutoFit/>
          </a:bodyPr>
          <a:lstStyle/>
          <a:p>
            <a:pPr algn="ctr"/>
            <a:r>
              <a:rPr lang="en-US" b="1" dirty="0" smtClean="0"/>
              <a:t>Digital Repeaters Across the River</a:t>
            </a:r>
          </a:p>
          <a:p>
            <a:endParaRPr lang="en-US" b="1" dirty="0" smtClean="0"/>
          </a:p>
          <a:p>
            <a:r>
              <a:rPr lang="en-US" b="1" dirty="0" smtClean="0"/>
              <a:t>Check out the following Links:</a:t>
            </a:r>
          </a:p>
          <a:p>
            <a:endParaRPr lang="en-US" b="1" dirty="0" smtClean="0"/>
          </a:p>
          <a:p>
            <a:r>
              <a:rPr lang="fr-FR" b="1" dirty="0" smtClean="0"/>
              <a:t>Club de Radio Amateur Outaouais Inc.	</a:t>
            </a:r>
            <a:r>
              <a:rPr lang="fr-FR" b="1" dirty="0" smtClean="0">
                <a:hlinkClick r:id="rId2"/>
              </a:rPr>
              <a:t>https://ve2cro.ca/</a:t>
            </a:r>
            <a:endParaRPr lang="fr-FR" b="1" dirty="0" smtClean="0"/>
          </a:p>
          <a:p>
            <a:endParaRPr lang="fr-FR" b="1" dirty="0" smtClean="0"/>
          </a:p>
          <a:p>
            <a:r>
              <a:rPr lang="fr-FR" b="1" dirty="0" smtClean="0"/>
              <a:t>Associations des Radio Amateurs </a:t>
            </a:r>
            <a:r>
              <a:rPr lang="fr-FR" b="1" dirty="0" err="1" smtClean="0"/>
              <a:t>Ind</a:t>
            </a:r>
            <a:r>
              <a:rPr lang="en-CA" b="1" dirty="0" err="1" smtClean="0"/>
              <a:t>épendants</a:t>
            </a:r>
            <a:r>
              <a:rPr lang="en-CA" b="1" dirty="0" smtClean="0"/>
              <a:t>  </a:t>
            </a:r>
            <a:r>
              <a:rPr lang="en-CA" b="1" dirty="0" smtClean="0">
                <a:hlinkClick r:id="rId3"/>
              </a:rPr>
              <a:t>https://ve2reh.com/wp/</a:t>
            </a:r>
            <a:endParaRPr lang="en-CA" b="1" dirty="0" smtClean="0"/>
          </a:p>
          <a:p>
            <a:endParaRPr lang="en-US" dirty="0"/>
          </a:p>
        </p:txBody>
      </p:sp>
      <p:sp>
        <p:nvSpPr>
          <p:cNvPr id="3" name="TextBox 2"/>
          <p:cNvSpPr txBox="1"/>
          <p:nvPr/>
        </p:nvSpPr>
        <p:spPr>
          <a:xfrm>
            <a:off x="2571736" y="3929066"/>
            <a:ext cx="3986476" cy="1200329"/>
          </a:xfrm>
          <a:prstGeom prst="rect">
            <a:avLst/>
          </a:prstGeom>
          <a:noFill/>
        </p:spPr>
        <p:txBody>
          <a:bodyPr wrap="none" rtlCol="0">
            <a:spAutoFit/>
          </a:bodyPr>
          <a:lstStyle/>
          <a:p>
            <a:pPr algn="ctr"/>
            <a:r>
              <a:rPr lang="en-CA" sz="3600" b="1" i="1" dirty="0" smtClean="0"/>
              <a:t>  The End for Now..  </a:t>
            </a:r>
          </a:p>
          <a:p>
            <a:pPr algn="ctr"/>
            <a:r>
              <a:rPr lang="en-CA" sz="3600" b="1" i="1" dirty="0" smtClean="0"/>
              <a:t>Q &amp; A</a:t>
            </a:r>
            <a:endParaRPr lang="en-US" sz="3600" b="1"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214546" y="1428736"/>
            <a:ext cx="4864900" cy="5129207"/>
          </a:xfrm>
          <a:prstGeom prst="rect">
            <a:avLst/>
          </a:prstGeom>
          <a:noFill/>
          <a:ln w="9525">
            <a:noFill/>
            <a:miter lim="800000"/>
            <a:headEnd/>
            <a:tailEnd/>
          </a:ln>
          <a:effectLst/>
        </p:spPr>
      </p:pic>
      <p:sp>
        <p:nvSpPr>
          <p:cNvPr id="3" name="TextBox 2"/>
          <p:cNvSpPr txBox="1"/>
          <p:nvPr/>
        </p:nvSpPr>
        <p:spPr>
          <a:xfrm>
            <a:off x="1571604" y="285728"/>
            <a:ext cx="6215106" cy="1015663"/>
          </a:xfrm>
          <a:prstGeom prst="rect">
            <a:avLst/>
          </a:prstGeom>
          <a:noFill/>
        </p:spPr>
        <p:txBody>
          <a:bodyPr wrap="square" rtlCol="0">
            <a:spAutoFit/>
          </a:bodyPr>
          <a:lstStyle/>
          <a:p>
            <a:r>
              <a:rPr lang="en-US" sz="2000" b="1" dirty="0" smtClean="0"/>
              <a:t>In Digital Voice Mode Only Radios of Like-Kind are able to Communicate Directly with each other.  They do however remain compatible with each other in FM</a:t>
            </a:r>
            <a:endParaRPr lang="en-US" sz="20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766888" y="471488"/>
            <a:ext cx="5610225" cy="5915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1472" y="500042"/>
            <a:ext cx="3071834" cy="5909310"/>
          </a:xfrm>
          <a:prstGeom prst="rect">
            <a:avLst/>
          </a:prstGeom>
          <a:noFill/>
        </p:spPr>
        <p:txBody>
          <a:bodyPr wrap="square" rtlCol="0">
            <a:spAutoFit/>
          </a:bodyPr>
          <a:lstStyle/>
          <a:p>
            <a:r>
              <a:rPr lang="en-US" b="1" dirty="0" smtClean="0"/>
              <a:t>Most OEM digital capable repeaters on a given pair of frequencies at a site are capable of “repeating” on one digital mode only at a time.   </a:t>
            </a:r>
          </a:p>
          <a:p>
            <a:endParaRPr lang="en-US" b="1" dirty="0" smtClean="0"/>
          </a:p>
          <a:p>
            <a:r>
              <a:rPr lang="en-US" b="1" dirty="0" smtClean="0"/>
              <a:t>However, using Pi-Star working on a Raspberry Pi and associated hardware as a repeater controller  an amateur repeater can now support several digital modes such as D-Star, YSF and DMR, </a:t>
            </a:r>
            <a:r>
              <a:rPr lang="en-US" b="1" u="sng" dirty="0" smtClean="0"/>
              <a:t>but only one at a time</a:t>
            </a:r>
          </a:p>
          <a:p>
            <a:endParaRPr lang="en-US" b="1" dirty="0" smtClean="0"/>
          </a:p>
          <a:p>
            <a:r>
              <a:rPr lang="en-US" b="1" dirty="0" smtClean="0"/>
              <a:t>That said, such repeaters can </a:t>
            </a:r>
            <a:r>
              <a:rPr lang="en-US" b="1" u="sng" dirty="0" smtClean="0"/>
              <a:t>only repeat out the same digital mode as it receives on a given pair of frequencies.  </a:t>
            </a:r>
          </a:p>
          <a:p>
            <a:endParaRPr lang="en-US" b="1" dirty="0" smtClean="0"/>
          </a:p>
          <a:p>
            <a:r>
              <a:rPr lang="en-US" b="1" dirty="0" smtClean="0"/>
              <a:t>More on this later.</a:t>
            </a:r>
          </a:p>
        </p:txBody>
      </p:sp>
      <p:pic>
        <p:nvPicPr>
          <p:cNvPr id="4099" name="Picture 3"/>
          <p:cNvPicPr>
            <a:picLocks noChangeAspect="1" noChangeArrowheads="1"/>
          </p:cNvPicPr>
          <p:nvPr/>
        </p:nvPicPr>
        <p:blipFill>
          <a:blip r:embed="rId2"/>
          <a:srcRect/>
          <a:stretch>
            <a:fillRect/>
          </a:stretch>
        </p:blipFill>
        <p:spPr bwMode="auto">
          <a:xfrm>
            <a:off x="4000496" y="428604"/>
            <a:ext cx="4563789" cy="59801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500042"/>
            <a:ext cx="7643866" cy="5878532"/>
          </a:xfrm>
          <a:prstGeom prst="rect">
            <a:avLst/>
          </a:prstGeom>
          <a:noFill/>
        </p:spPr>
        <p:txBody>
          <a:bodyPr wrap="square" rtlCol="0">
            <a:spAutoFit/>
          </a:bodyPr>
          <a:lstStyle/>
          <a:p>
            <a:pPr algn="ctr"/>
            <a:r>
              <a:rPr lang="en-US" sz="2800" b="1" dirty="0" smtClean="0"/>
              <a:t>However</a:t>
            </a:r>
          </a:p>
          <a:p>
            <a:endParaRPr lang="en-US" sz="2800" b="1" dirty="0" smtClean="0"/>
          </a:p>
          <a:p>
            <a:r>
              <a:rPr lang="en-US" sz="2800" b="1" dirty="0" smtClean="0"/>
              <a:t>Through a Multi-protocol </a:t>
            </a:r>
            <a:r>
              <a:rPr lang="en-US" sz="2800" b="1" u="sng" dirty="0" smtClean="0"/>
              <a:t>Reflector,</a:t>
            </a:r>
            <a:r>
              <a:rPr lang="en-US" sz="2800" b="1" dirty="0" smtClean="0"/>
              <a:t> it is possible </a:t>
            </a:r>
          </a:p>
          <a:p>
            <a:r>
              <a:rPr lang="en-US" sz="2800" b="1" dirty="0" smtClean="0"/>
              <a:t>radios with different digital protocols like D-Star, DMR and Fusion can all talk together on a common voice channel.    </a:t>
            </a:r>
          </a:p>
          <a:p>
            <a:endParaRPr lang="en-US" sz="2800" b="1" dirty="0" smtClean="0"/>
          </a:p>
          <a:p>
            <a:pPr algn="ctr"/>
            <a:r>
              <a:rPr lang="en-US" sz="2800" b="1" dirty="0" smtClean="0"/>
              <a:t>Save this thought.</a:t>
            </a:r>
          </a:p>
          <a:p>
            <a:endParaRPr lang="en-US" sz="2800" dirty="0" smtClean="0"/>
          </a:p>
          <a:p>
            <a:endParaRPr lang="en-US" sz="2800" dirty="0" smtClean="0"/>
          </a:p>
          <a:p>
            <a:endParaRPr lang="en-US" sz="1600" dirty="0" smtClean="0"/>
          </a:p>
          <a:p>
            <a:endParaRPr lang="en-US" sz="3200" dirty="0" smtClean="0"/>
          </a:p>
          <a:p>
            <a:endParaRPr lang="en-US" sz="48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142852"/>
            <a:ext cx="8143932" cy="2831544"/>
          </a:xfrm>
          <a:prstGeom prst="rect">
            <a:avLst/>
          </a:prstGeom>
          <a:noFill/>
        </p:spPr>
        <p:txBody>
          <a:bodyPr wrap="square" rtlCol="0">
            <a:spAutoFit/>
          </a:bodyPr>
          <a:lstStyle/>
          <a:p>
            <a:r>
              <a:rPr lang="en-US" sz="2800" b="1" dirty="0" smtClean="0"/>
              <a:t>What is a Reflector?</a:t>
            </a:r>
            <a:r>
              <a:rPr lang="en-US" sz="1000" b="1" dirty="0" smtClean="0"/>
              <a:t> </a:t>
            </a:r>
          </a:p>
          <a:p>
            <a:r>
              <a:rPr lang="en-US" sz="1000" b="1" dirty="0" smtClean="0"/>
              <a:t> </a:t>
            </a:r>
            <a:endParaRPr lang="en-US" sz="2800" b="1" dirty="0" smtClean="0"/>
          </a:p>
          <a:p>
            <a:r>
              <a:rPr lang="en-US" sz="2000" b="1" i="1" dirty="0" smtClean="0"/>
              <a:t>The term Reflector refers to a server computer with a </a:t>
            </a:r>
            <a:r>
              <a:rPr lang="en-US" sz="2000" b="1" i="1" u="sng" dirty="0" smtClean="0"/>
              <a:t>live connection on the internet</a:t>
            </a:r>
            <a:r>
              <a:rPr lang="en-US" sz="2000" b="1" i="1" dirty="0" smtClean="0"/>
              <a:t> operating specially crafted communications software.   The typical reflector produces a “conference” call for all that simultaneously connect to it.  Most amateur reflector software is open source and free to distribute and use.  Clients (Users) of the Reflectors using their radios (or otherwise) are connected to reflectors by way of local amateur radio repeaters or personal “Hot Spots”  also requiring  a live connection to the Internet.</a:t>
            </a:r>
            <a:endParaRPr lang="en-US" b="1" dirty="0" smtClean="0"/>
          </a:p>
        </p:txBody>
      </p:sp>
      <p:pic>
        <p:nvPicPr>
          <p:cNvPr id="1027" name="Picture 3"/>
          <p:cNvPicPr>
            <a:picLocks noChangeAspect="1" noChangeArrowheads="1"/>
          </p:cNvPicPr>
          <p:nvPr/>
        </p:nvPicPr>
        <p:blipFill>
          <a:blip r:embed="rId2"/>
          <a:srcRect/>
          <a:stretch>
            <a:fillRect/>
          </a:stretch>
        </p:blipFill>
        <p:spPr bwMode="auto">
          <a:xfrm>
            <a:off x="142844" y="4000504"/>
            <a:ext cx="3571900" cy="2128708"/>
          </a:xfrm>
          <a:prstGeom prst="rect">
            <a:avLst/>
          </a:prstGeom>
          <a:noFill/>
          <a:ln w="9525">
            <a:noFill/>
            <a:miter lim="800000"/>
            <a:headEnd/>
            <a:tailEnd/>
          </a:ln>
          <a:effectLst/>
        </p:spPr>
      </p:pic>
      <p:sp>
        <p:nvSpPr>
          <p:cNvPr id="7" name="TextBox 6"/>
          <p:cNvSpPr txBox="1"/>
          <p:nvPr/>
        </p:nvSpPr>
        <p:spPr>
          <a:xfrm>
            <a:off x="642910" y="4429132"/>
            <a:ext cx="2786082" cy="1600438"/>
          </a:xfrm>
          <a:prstGeom prst="rect">
            <a:avLst/>
          </a:prstGeom>
          <a:noFill/>
        </p:spPr>
        <p:txBody>
          <a:bodyPr wrap="square" rtlCol="0">
            <a:spAutoFit/>
          </a:bodyPr>
          <a:lstStyle/>
          <a:p>
            <a:pPr algn="ctr"/>
            <a:r>
              <a:rPr lang="en-US" sz="2000" b="1" dirty="0" smtClean="0"/>
              <a:t>A </a:t>
            </a:r>
            <a:r>
              <a:rPr lang="en-US" sz="2000" b="1" u="sng" dirty="0" smtClean="0"/>
              <a:t>Reflector</a:t>
            </a:r>
            <a:r>
              <a:rPr lang="en-US" sz="2000" b="1" dirty="0" smtClean="0"/>
              <a:t> can be installed as a “VM” in rented space in a Cloud based Server Farm</a:t>
            </a:r>
          </a:p>
          <a:p>
            <a:endParaRPr lang="en-US" dirty="0"/>
          </a:p>
        </p:txBody>
      </p:sp>
      <p:pic>
        <p:nvPicPr>
          <p:cNvPr id="1028" name="Picture 4"/>
          <p:cNvPicPr>
            <a:picLocks noChangeAspect="1" noChangeArrowheads="1"/>
          </p:cNvPicPr>
          <p:nvPr/>
        </p:nvPicPr>
        <p:blipFill>
          <a:blip r:embed="rId3"/>
          <a:srcRect/>
          <a:stretch>
            <a:fillRect/>
          </a:stretch>
        </p:blipFill>
        <p:spPr bwMode="auto">
          <a:xfrm>
            <a:off x="4786314" y="4429132"/>
            <a:ext cx="948583" cy="1314571"/>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a:srcRect/>
          <a:stretch>
            <a:fillRect/>
          </a:stretch>
        </p:blipFill>
        <p:spPr bwMode="auto">
          <a:xfrm>
            <a:off x="6929454" y="4143380"/>
            <a:ext cx="2071702" cy="1864531"/>
          </a:xfrm>
          <a:prstGeom prst="rect">
            <a:avLst/>
          </a:prstGeom>
          <a:noFill/>
          <a:ln w="9525">
            <a:noFill/>
            <a:miter lim="800000"/>
            <a:headEnd/>
            <a:tailEnd/>
          </a:ln>
          <a:effectLst/>
        </p:spPr>
      </p:pic>
      <p:sp>
        <p:nvSpPr>
          <p:cNvPr id="10" name="TextBox 9"/>
          <p:cNvSpPr txBox="1"/>
          <p:nvPr/>
        </p:nvSpPr>
        <p:spPr>
          <a:xfrm>
            <a:off x="3929058" y="4857760"/>
            <a:ext cx="714380" cy="461665"/>
          </a:xfrm>
          <a:prstGeom prst="rect">
            <a:avLst/>
          </a:prstGeom>
          <a:noFill/>
        </p:spPr>
        <p:txBody>
          <a:bodyPr wrap="square" rtlCol="0">
            <a:spAutoFit/>
          </a:bodyPr>
          <a:lstStyle/>
          <a:p>
            <a:r>
              <a:rPr lang="en-US" sz="2400" b="1" dirty="0" smtClean="0"/>
              <a:t>OR</a:t>
            </a:r>
            <a:endParaRPr lang="en-US" sz="2400" b="1" dirty="0"/>
          </a:p>
        </p:txBody>
      </p:sp>
      <p:sp>
        <p:nvSpPr>
          <p:cNvPr id="11" name="Rectangle 10"/>
          <p:cNvSpPr/>
          <p:nvPr/>
        </p:nvSpPr>
        <p:spPr>
          <a:xfrm>
            <a:off x="5929322" y="4643446"/>
            <a:ext cx="1000132" cy="830997"/>
          </a:xfrm>
          <a:prstGeom prst="rect">
            <a:avLst/>
          </a:prstGeom>
        </p:spPr>
        <p:txBody>
          <a:bodyPr wrap="square">
            <a:spAutoFit/>
          </a:bodyPr>
          <a:lstStyle/>
          <a:p>
            <a:pPr algn="ctr"/>
            <a:r>
              <a:rPr lang="en-US" sz="2400" b="1" dirty="0" smtClean="0"/>
              <a:t>OR</a:t>
            </a:r>
          </a:p>
          <a:p>
            <a:pPr algn="ctr"/>
            <a:r>
              <a:rPr lang="en-US" sz="2400" b="1" dirty="0" smtClean="0"/>
              <a:t>EVEN</a:t>
            </a:r>
            <a:endParaRPr lang="en-US" sz="2400" b="1" dirty="0"/>
          </a:p>
        </p:txBody>
      </p:sp>
      <p:sp>
        <p:nvSpPr>
          <p:cNvPr id="14" name="TextBox 13"/>
          <p:cNvSpPr txBox="1"/>
          <p:nvPr/>
        </p:nvSpPr>
        <p:spPr>
          <a:xfrm>
            <a:off x="3214678" y="3214686"/>
            <a:ext cx="5429256" cy="1015663"/>
          </a:xfrm>
          <a:prstGeom prst="rect">
            <a:avLst/>
          </a:prstGeom>
          <a:noFill/>
        </p:spPr>
        <p:txBody>
          <a:bodyPr wrap="square" rtlCol="0">
            <a:spAutoFit/>
          </a:bodyPr>
          <a:lstStyle/>
          <a:p>
            <a:pPr algn="ctr"/>
            <a:r>
              <a:rPr lang="en-US" sz="2000" b="1" dirty="0" smtClean="0"/>
              <a:t>Home Based PC Linux Server or Raspberry Pi with port forwarding and using a Domain Name Service on the open Internet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662" y="936010"/>
            <a:ext cx="7786742" cy="5139869"/>
          </a:xfrm>
          <a:prstGeom prst="rect">
            <a:avLst/>
          </a:prstGeom>
        </p:spPr>
        <p:txBody>
          <a:bodyPr wrap="square">
            <a:spAutoFit/>
          </a:bodyPr>
          <a:lstStyle/>
          <a:p>
            <a:r>
              <a:rPr lang="en-US" sz="2800" b="1" u="sng" dirty="0" smtClean="0"/>
              <a:t>D-Star Exclusive Reflectors  </a:t>
            </a:r>
            <a:r>
              <a:rPr lang="en-US" sz="2400" b="1" dirty="0" smtClean="0"/>
              <a:t>--  </a:t>
            </a:r>
          </a:p>
          <a:p>
            <a:r>
              <a:rPr lang="en-US" sz="2400" b="1" dirty="0" smtClean="0"/>
              <a:t>An evolution of capability and administration. </a:t>
            </a:r>
          </a:p>
          <a:p>
            <a:endParaRPr lang="en-US" sz="2400" b="1" dirty="0" smtClean="0"/>
          </a:p>
          <a:p>
            <a:pPr marL="342900" indent="-342900">
              <a:buFont typeface="+mj-lt"/>
              <a:buAutoNum type="arabicPeriod"/>
            </a:pPr>
            <a:r>
              <a:rPr lang="en-US" sz="2400" b="1" dirty="0" err="1" smtClean="0"/>
              <a:t>REFnnn</a:t>
            </a:r>
            <a:r>
              <a:rPr lang="en-US" sz="2400" b="1" dirty="0" smtClean="0"/>
              <a:t> </a:t>
            </a:r>
            <a:r>
              <a:rPr lang="en-US" sz="2000" b="1" dirty="0" smtClean="0"/>
              <a:t>– This is</a:t>
            </a:r>
            <a:r>
              <a:rPr lang="en-US" sz="2400" b="1" u="sng" dirty="0" smtClean="0"/>
              <a:t> </a:t>
            </a:r>
            <a:r>
              <a:rPr lang="en-US" sz="2400" b="1" u="sng" dirty="0" err="1" smtClean="0"/>
              <a:t>Dplus</a:t>
            </a:r>
            <a:r>
              <a:rPr lang="en-US" sz="2400" b="1" u="sng" dirty="0" smtClean="0"/>
              <a:t> </a:t>
            </a:r>
            <a:r>
              <a:rPr lang="en-US" sz="2000" b="1" dirty="0" smtClean="0"/>
              <a:t>closed reflector system.  It uses first generation proprietary software source and interconnects many world-wide repeaters.  It uses the US Trust as their source for registered users. </a:t>
            </a:r>
          </a:p>
          <a:p>
            <a:pPr marL="342900" indent="-342900">
              <a:buFont typeface="+mj-lt"/>
              <a:buAutoNum type="arabicPeriod"/>
            </a:pPr>
            <a:endParaRPr lang="en-US" sz="2000" b="1" dirty="0" smtClean="0"/>
          </a:p>
          <a:p>
            <a:pPr marL="342900" indent="-342900">
              <a:buFont typeface="+mj-lt"/>
              <a:buAutoNum type="arabicPeriod"/>
            </a:pPr>
            <a:r>
              <a:rPr lang="en-US" sz="2400" b="1" dirty="0" err="1" smtClean="0"/>
              <a:t>DCSnnn</a:t>
            </a:r>
            <a:r>
              <a:rPr lang="en-US" sz="2400" b="1" dirty="0" smtClean="0"/>
              <a:t> – </a:t>
            </a:r>
            <a:r>
              <a:rPr lang="en-US" sz="2000" b="1" dirty="0" smtClean="0"/>
              <a:t>This is the </a:t>
            </a:r>
            <a:r>
              <a:rPr lang="en-US" sz="2400" b="1" u="sng" dirty="0" smtClean="0"/>
              <a:t>Digital Call Server </a:t>
            </a:r>
            <a:r>
              <a:rPr lang="en-US" sz="2000" b="1" dirty="0" smtClean="0"/>
              <a:t>reflector system,</a:t>
            </a:r>
            <a:r>
              <a:rPr lang="en-US" sz="2400" b="1" dirty="0" smtClean="0"/>
              <a:t> </a:t>
            </a:r>
            <a:r>
              <a:rPr lang="en-US" sz="2000" b="1" dirty="0" smtClean="0"/>
              <a:t>again a closed system that run on </a:t>
            </a:r>
            <a:r>
              <a:rPr lang="en-US" sz="2000" b="1" dirty="0" err="1" smtClean="0"/>
              <a:t>ircDDB</a:t>
            </a:r>
            <a:r>
              <a:rPr lang="en-US" sz="2000" b="1" dirty="0" smtClean="0"/>
              <a:t> software and do not require users to register (although the reflectors themselves are registered).</a:t>
            </a:r>
          </a:p>
          <a:p>
            <a:pPr marL="342900" indent="-342900">
              <a:buFont typeface="+mj-lt"/>
              <a:buAutoNum type="arabicPeriod"/>
            </a:pPr>
            <a:endParaRPr lang="en-US" sz="2000" b="1" dirty="0" smtClean="0"/>
          </a:p>
          <a:p>
            <a:pPr marL="342900" indent="-342900">
              <a:buFont typeface="+mj-lt"/>
              <a:buAutoNum type="arabicPeriod"/>
            </a:pPr>
            <a:r>
              <a:rPr lang="en-US" sz="2400" b="1" dirty="0" err="1" smtClean="0"/>
              <a:t>XRFnnn</a:t>
            </a:r>
            <a:r>
              <a:rPr lang="en-US" sz="2400" b="1" dirty="0" smtClean="0"/>
              <a:t> – </a:t>
            </a:r>
            <a:r>
              <a:rPr lang="en-US" sz="2000" b="1" dirty="0" smtClean="0"/>
              <a:t>These reflectors run on the open source </a:t>
            </a:r>
            <a:r>
              <a:rPr lang="en-US" sz="2000" b="1" dirty="0" err="1" smtClean="0"/>
              <a:t>DExtra</a:t>
            </a:r>
            <a:r>
              <a:rPr lang="en-US" sz="2000" b="1" dirty="0" smtClean="0"/>
              <a:t> software which have their own “trust” servers.  XRF reflectors also handle REF and DCS linking protocols</a:t>
            </a:r>
            <a:endParaRPr lang="en-U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9519</TotalTime>
  <Words>2242</Words>
  <Application>Microsoft Office PowerPoint</Application>
  <PresentationFormat>On-screen Show (4:3)</PresentationFormat>
  <Paragraphs>185</Paragraphs>
  <Slides>30</Slides>
  <Notes>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ve3lc@outlook.com</dc:creator>
  <cp:lastModifiedBy>ve3lc@outlook.com</cp:lastModifiedBy>
  <cp:revision>700</cp:revision>
  <dcterms:created xsi:type="dcterms:W3CDTF">2023-12-27T11:04:37Z</dcterms:created>
  <dcterms:modified xsi:type="dcterms:W3CDTF">2024-01-18T14:30:55Z</dcterms:modified>
</cp:coreProperties>
</file>