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"/>
  </p:notesMasterIdLst>
  <p:sldIdLst>
    <p:sldId id="256" r:id="rId2"/>
    <p:sldId id="257" r:id="rId3"/>
    <p:sldId id="265" r:id="rId4"/>
    <p:sldId id="258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6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F52FC-C51C-4A86-8FEE-7511D0436325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7361D-DEB5-4DC7-B9FF-FE68A8C04E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26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 *two kinds of information – transitory business information which is the main purpose of</a:t>
            </a:r>
            <a:r>
              <a:rPr lang="en-CA" baseline="0" dirty="0" smtClean="0"/>
              <a:t> the Rambler and other reports that may have some enduring value beyond a month or two as references to projects and reports and those who completed them as a local general reference for club members. 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7361D-DEB5-4DC7-B9FF-FE68A8C04E6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9489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52BD7F-C828-4B74-9027-3F4F5E4E0DD7}" type="datetimeFigureOut">
              <a:rPr lang="en-CA" smtClean="0"/>
              <a:t>18/04/2022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DD0E39-B5DF-4D90-B02E-724E07F9343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132878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Engaging membership on the approach and implementation of an index for the Rambler</a:t>
            </a:r>
          </a:p>
          <a:p>
            <a:r>
              <a:rPr lang="en-CA" dirty="0" smtClean="0"/>
              <a:t>April 20, 2022 </a:t>
            </a:r>
          </a:p>
          <a:p>
            <a:r>
              <a:rPr lang="en-CA" dirty="0" smtClean="0"/>
              <a:t>Alan, VA3IAH@RAC.CA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8146907" cy="1736869"/>
          </a:xfrm>
        </p:spPr>
        <p:txBody>
          <a:bodyPr/>
          <a:lstStyle/>
          <a:p>
            <a:r>
              <a:rPr lang="en-CA" dirty="0" smtClean="0"/>
              <a:t>Rambler </a:t>
            </a:r>
            <a:r>
              <a:rPr lang="en-CA" dirty="0" smtClean="0"/>
              <a:t>subject index </a:t>
            </a:r>
            <a:r>
              <a:rPr lang="en-CA" dirty="0" smtClean="0"/>
              <a:t>of technical articles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41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239748"/>
            <a:ext cx="7808655" cy="1143000"/>
          </a:xfrm>
        </p:spPr>
        <p:txBody>
          <a:bodyPr/>
          <a:lstStyle/>
          <a:p>
            <a:r>
              <a:rPr lang="en-CA" dirty="0" smtClean="0"/>
              <a:t>OVMRC </a:t>
            </a:r>
            <a:r>
              <a:rPr lang="en-CA" dirty="0" smtClean="0"/>
              <a:t>Rambler: 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569688"/>
          </a:xfrm>
        </p:spPr>
        <p:txBody>
          <a:bodyPr>
            <a:noAutofit/>
          </a:bodyPr>
          <a:lstStyle/>
          <a:p>
            <a:r>
              <a:rPr lang="en-CA" sz="2400" dirty="0" smtClean="0"/>
              <a:t>Purpose – as reflected in the by-laws</a:t>
            </a:r>
          </a:p>
          <a:p>
            <a:pPr lvl="1"/>
            <a:r>
              <a:rPr lang="en-CA" sz="1800" b="1" dirty="0"/>
              <a:t>6.5 Newsletter Committee </a:t>
            </a:r>
            <a:r>
              <a:rPr lang="en-CA" sz="1800" dirty="0"/>
              <a:t>- The Newsletter Committee shall gather content, write articles, edit and publish the Club’s monthly newsletter and </a:t>
            </a:r>
            <a:r>
              <a:rPr lang="en-CA" sz="1800" b="1" dirty="0">
                <a:solidFill>
                  <a:srgbClr val="FF0000"/>
                </a:solidFill>
              </a:rPr>
              <a:t>post and archive to the Club’s web site.</a:t>
            </a:r>
            <a:r>
              <a:rPr lang="en-CA" sz="1800" b="1" dirty="0"/>
              <a:t> </a:t>
            </a:r>
            <a:endParaRPr lang="en-CA" sz="1800" dirty="0"/>
          </a:p>
          <a:p>
            <a:pPr lvl="1"/>
            <a:r>
              <a:rPr lang="en-CA" sz="1800" b="1" i="1" dirty="0" smtClean="0"/>
              <a:t>11.</a:t>
            </a:r>
            <a:r>
              <a:rPr lang="en-CA" sz="1800" i="1" dirty="0" smtClean="0"/>
              <a:t> The </a:t>
            </a:r>
            <a:r>
              <a:rPr lang="en-CA" sz="1800" i="1" dirty="0"/>
              <a:t>Club shall publish a newsletter titled Rambler. </a:t>
            </a:r>
            <a:r>
              <a:rPr lang="en-CA" sz="1800" i="1" dirty="0" smtClean="0"/>
              <a:t>… </a:t>
            </a:r>
            <a:r>
              <a:rPr lang="en-CA" sz="1800" i="1" dirty="0"/>
              <a:t>The </a:t>
            </a:r>
            <a:r>
              <a:rPr lang="en-CA" sz="1800" i="1" dirty="0" smtClean="0"/>
              <a:t>Rambler shall </a:t>
            </a:r>
            <a:r>
              <a:rPr lang="en-CA" sz="1800" i="1" dirty="0"/>
              <a:t>contain the minutes of the previous General Meeting, notices of motion, notices </a:t>
            </a:r>
            <a:r>
              <a:rPr lang="en-CA" sz="1800" i="1" dirty="0" smtClean="0"/>
              <a:t>of activities</a:t>
            </a:r>
            <a:r>
              <a:rPr lang="en-CA" sz="1800" i="1" dirty="0"/>
              <a:t>, financial reports, </a:t>
            </a:r>
            <a:r>
              <a:rPr lang="en-CA" sz="1800" b="1" i="1" dirty="0">
                <a:solidFill>
                  <a:srgbClr val="FF0000"/>
                </a:solidFill>
              </a:rPr>
              <a:t>technical reports and other items that may be of interest to </a:t>
            </a:r>
            <a:r>
              <a:rPr lang="en-CA" sz="1800" b="1" i="1" dirty="0" smtClean="0">
                <a:solidFill>
                  <a:srgbClr val="FF0000"/>
                </a:solidFill>
              </a:rPr>
              <a:t>radio amateurs</a:t>
            </a:r>
            <a:r>
              <a:rPr lang="en-CA" sz="1800" b="1" i="1" dirty="0" smtClean="0"/>
              <a:t>.</a:t>
            </a:r>
          </a:p>
          <a:p>
            <a:r>
              <a:rPr lang="en-CA" sz="2000" dirty="0" smtClean="0"/>
              <a:t>A </a:t>
            </a:r>
            <a:r>
              <a:rPr lang="en-CA" sz="2000" b="1" dirty="0" smtClean="0">
                <a:solidFill>
                  <a:srgbClr val="FF0000"/>
                </a:solidFill>
              </a:rPr>
              <a:t>subject index </a:t>
            </a:r>
            <a:r>
              <a:rPr lang="en-CA" sz="2000" dirty="0" smtClean="0"/>
              <a:t>would promote member access to </a:t>
            </a:r>
            <a:r>
              <a:rPr lang="en-CA" sz="2000" b="1" dirty="0" smtClean="0">
                <a:solidFill>
                  <a:srgbClr val="FF0000"/>
                </a:solidFill>
              </a:rPr>
              <a:t>archived</a:t>
            </a:r>
            <a:r>
              <a:rPr lang="en-CA" sz="2000" dirty="0" smtClean="0"/>
              <a:t> technical reports and other items of interest</a:t>
            </a:r>
            <a:endParaRPr lang="en-CA" sz="1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333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301208"/>
            <a:ext cx="6512511" cy="1143000"/>
          </a:xfrm>
        </p:spPr>
        <p:txBody>
          <a:bodyPr/>
          <a:lstStyle/>
          <a:p>
            <a:r>
              <a:rPr lang="en-CA" sz="4000" dirty="0" smtClean="0"/>
              <a:t>Article coding</a:t>
            </a:r>
            <a:endParaRPr lang="en-CA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81656"/>
          </a:xfrm>
        </p:spPr>
        <p:txBody>
          <a:bodyPr>
            <a:noAutofit/>
          </a:bodyPr>
          <a:lstStyle/>
          <a:p>
            <a:r>
              <a:rPr lang="en-CA" sz="2400" dirty="0" smtClean="0"/>
              <a:t>Year</a:t>
            </a:r>
          </a:p>
          <a:p>
            <a:r>
              <a:rPr lang="en-CA" sz="2400" dirty="0" smtClean="0"/>
              <a:t>Month</a:t>
            </a:r>
          </a:p>
          <a:p>
            <a:r>
              <a:rPr lang="en-CA" sz="2400" dirty="0" smtClean="0"/>
              <a:t>Title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Subject</a:t>
            </a:r>
          </a:p>
          <a:p>
            <a:r>
              <a:rPr lang="en-CA" sz="2400" dirty="0" smtClean="0"/>
              <a:t>Author 1, 2</a:t>
            </a:r>
          </a:p>
          <a:p>
            <a:r>
              <a:rPr lang="en-CA" sz="2400" dirty="0" smtClean="0"/>
              <a:t>Author call sign 1,2</a:t>
            </a:r>
          </a:p>
          <a:p>
            <a:r>
              <a:rPr lang="en-CA" sz="2400" dirty="0" smtClean="0"/>
              <a:t>Page – Start, Stop</a:t>
            </a:r>
          </a:p>
          <a:p>
            <a:r>
              <a:rPr lang="en-CA" sz="2400" dirty="0" smtClean="0"/>
              <a:t>Link to Rambler issue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043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6512511" cy="718016"/>
          </a:xfrm>
        </p:spPr>
        <p:txBody>
          <a:bodyPr/>
          <a:lstStyle/>
          <a:p>
            <a:r>
              <a:rPr lang="en-CA" sz="4000" dirty="0" smtClean="0"/>
              <a:t>Subject Index categories</a:t>
            </a:r>
            <a:endParaRPr lang="en-CA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8" y="684352"/>
            <a:ext cx="2132856" cy="3968784"/>
          </a:xfrm>
        </p:spPr>
        <p:txBody>
          <a:bodyPr>
            <a:noAutofit/>
          </a:bodyPr>
          <a:lstStyle/>
          <a:p>
            <a:r>
              <a:rPr lang="en-CA" sz="1400" dirty="0"/>
              <a:t>American Radio Relay League (ARRL)</a:t>
            </a:r>
          </a:p>
          <a:p>
            <a:r>
              <a:rPr lang="en-CA" sz="1400" dirty="0"/>
              <a:t>Antenna: HF</a:t>
            </a:r>
          </a:p>
          <a:p>
            <a:r>
              <a:rPr lang="en-CA" sz="1400" dirty="0"/>
              <a:t>Antenna: Theory/ Analysis</a:t>
            </a:r>
          </a:p>
          <a:p>
            <a:r>
              <a:rPr lang="en-CA" sz="1400" dirty="0"/>
              <a:t>Antennas:  VHF/ UHF</a:t>
            </a:r>
          </a:p>
          <a:p>
            <a:r>
              <a:rPr lang="en-CA" sz="1400" dirty="0"/>
              <a:t>Contesting: Logging</a:t>
            </a:r>
          </a:p>
          <a:p>
            <a:r>
              <a:rPr lang="en-CA" sz="1400" dirty="0"/>
              <a:t>Contesting: Stations</a:t>
            </a:r>
          </a:p>
          <a:p>
            <a:r>
              <a:rPr lang="en-CA" sz="1400" dirty="0"/>
              <a:t>CW</a:t>
            </a:r>
          </a:p>
          <a:p>
            <a:r>
              <a:rPr lang="en-CA" sz="1400" dirty="0"/>
              <a:t>Digital Modes</a:t>
            </a:r>
          </a:p>
          <a:p>
            <a:r>
              <a:rPr lang="en-CA" sz="1400" dirty="0"/>
              <a:t>Digital Modes: </a:t>
            </a:r>
            <a:r>
              <a:rPr lang="en-CA" sz="1400" dirty="0" err="1"/>
              <a:t>AllStarLinks</a:t>
            </a:r>
            <a:endParaRPr lang="en-CA" sz="1400" dirty="0"/>
          </a:p>
          <a:p>
            <a:r>
              <a:rPr lang="en-CA" sz="1400" dirty="0"/>
              <a:t>Digital Modes: </a:t>
            </a:r>
            <a:r>
              <a:rPr lang="en-CA" sz="1400" dirty="0" smtClean="0"/>
              <a:t>DMR</a:t>
            </a:r>
            <a:endParaRPr lang="en-CA" sz="14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716016" y="684352"/>
            <a:ext cx="2132856" cy="3474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 smtClean="0"/>
              <a:t>Radio Sport: Fox Hunt</a:t>
            </a:r>
          </a:p>
          <a:p>
            <a:r>
              <a:rPr lang="en-CA" sz="1400" dirty="0" smtClean="0"/>
              <a:t>Regulations and Policies</a:t>
            </a:r>
          </a:p>
          <a:p>
            <a:r>
              <a:rPr lang="en-CA" sz="1400" dirty="0" smtClean="0"/>
              <a:t>Remote Operations</a:t>
            </a:r>
          </a:p>
          <a:p>
            <a:r>
              <a:rPr lang="en-CA" sz="1400" dirty="0" smtClean="0"/>
              <a:t>Repeaters</a:t>
            </a:r>
          </a:p>
          <a:p>
            <a:r>
              <a:rPr lang="en-CA" sz="1400" dirty="0" smtClean="0"/>
              <a:t>RF: Interference and Suppression</a:t>
            </a:r>
          </a:p>
          <a:p>
            <a:r>
              <a:rPr lang="en-CA" sz="1400" dirty="0" smtClean="0"/>
              <a:t>RF: Propagation</a:t>
            </a:r>
          </a:p>
          <a:p>
            <a:r>
              <a:rPr lang="en-CA" sz="1400" dirty="0" smtClean="0"/>
              <a:t>Safety: Electrical</a:t>
            </a:r>
          </a:p>
          <a:p>
            <a:r>
              <a:rPr lang="en-CA" sz="1400" dirty="0" smtClean="0"/>
              <a:t>Safety: Tower</a:t>
            </a:r>
          </a:p>
          <a:p>
            <a:endParaRPr lang="en-CA" sz="14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732240" y="684352"/>
            <a:ext cx="2132856" cy="3474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 smtClean="0"/>
              <a:t>Radio Sport: Fox Hunt</a:t>
            </a:r>
          </a:p>
          <a:p>
            <a:r>
              <a:rPr lang="en-CA" sz="1400" dirty="0" smtClean="0"/>
              <a:t>Regulations and Policies</a:t>
            </a:r>
          </a:p>
          <a:p>
            <a:r>
              <a:rPr lang="en-CA" sz="1400" dirty="0" smtClean="0"/>
              <a:t>Remote Operations</a:t>
            </a:r>
          </a:p>
          <a:p>
            <a:r>
              <a:rPr lang="en-CA" sz="1400" dirty="0" smtClean="0"/>
              <a:t>Repeaters</a:t>
            </a:r>
          </a:p>
          <a:p>
            <a:r>
              <a:rPr lang="en-CA" sz="1400" dirty="0" smtClean="0"/>
              <a:t>RF: Interference and Suppression</a:t>
            </a:r>
          </a:p>
          <a:p>
            <a:r>
              <a:rPr lang="en-CA" sz="1400" dirty="0" smtClean="0"/>
              <a:t>RF: Propagation</a:t>
            </a:r>
          </a:p>
          <a:p>
            <a:r>
              <a:rPr lang="en-CA" sz="1400" dirty="0" smtClean="0"/>
              <a:t>Safety: Electrical</a:t>
            </a:r>
          </a:p>
          <a:p>
            <a:r>
              <a:rPr lang="en-CA" sz="1400" dirty="0" smtClean="0"/>
              <a:t>Safety: Tower</a:t>
            </a:r>
          </a:p>
          <a:p>
            <a:r>
              <a:rPr lang="en-CA" sz="1400" dirty="0" smtClean="0"/>
              <a:t>SK</a:t>
            </a:r>
            <a:endParaRPr lang="en-CA" sz="14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583180" y="699592"/>
            <a:ext cx="2132856" cy="3474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400" dirty="0" smtClean="0"/>
              <a:t>Electronics: Notes</a:t>
            </a:r>
          </a:p>
          <a:p>
            <a:r>
              <a:rPr lang="en-CA" sz="1400" dirty="0" smtClean="0"/>
              <a:t>Electronics: Power supplies</a:t>
            </a:r>
          </a:p>
          <a:p>
            <a:r>
              <a:rPr lang="en-CA" sz="1400" dirty="0" smtClean="0"/>
              <a:t>Events: Local</a:t>
            </a:r>
          </a:p>
          <a:p>
            <a:r>
              <a:rPr lang="en-CA" sz="1400" dirty="0" smtClean="0"/>
              <a:t>Events: Regional/ National</a:t>
            </a:r>
          </a:p>
          <a:p>
            <a:r>
              <a:rPr lang="en-CA" sz="1400" dirty="0" smtClean="0"/>
              <a:t>Field Day</a:t>
            </a:r>
          </a:p>
          <a:p>
            <a:r>
              <a:rPr lang="en-CA" sz="1400" dirty="0" smtClean="0"/>
              <a:t>History</a:t>
            </a:r>
          </a:p>
          <a:p>
            <a:r>
              <a:rPr lang="en-CA" sz="1400" dirty="0" smtClean="0"/>
              <a:t>International Amateur Radio Union (IARU)</a:t>
            </a:r>
          </a:p>
          <a:p>
            <a:r>
              <a:rPr lang="en-CA" sz="1400" dirty="0" smtClean="0"/>
              <a:t>OVMRC: Budgets</a:t>
            </a:r>
          </a:p>
          <a:p>
            <a:r>
              <a:rPr lang="en-CA" sz="1400" dirty="0" smtClean="0"/>
              <a:t>Radio Amateurs of Canada (RAC)</a:t>
            </a:r>
          </a:p>
          <a:p>
            <a:r>
              <a:rPr lang="en-CA" sz="1400" dirty="0" smtClean="0"/>
              <a:t>Radio Astronomy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9769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196752"/>
            <a:ext cx="6400800" cy="2664296"/>
          </a:xfrm>
        </p:spPr>
        <p:txBody>
          <a:bodyPr>
            <a:normAutofit lnSpcReduction="10000"/>
          </a:bodyPr>
          <a:lstStyle/>
          <a:p>
            <a:r>
              <a:rPr lang="en-CA" sz="3600" dirty="0" smtClean="0"/>
              <a:t>Is there interest and support among club members for the Exec to explore the feasibility of a Rambler subject index?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67630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 &amp; A and DISCUSSION</a:t>
            </a:r>
            <a:endParaRPr lang="en-CA" dirty="0"/>
          </a:p>
        </p:txBody>
      </p:sp>
      <p:pic>
        <p:nvPicPr>
          <p:cNvPr id="1026" name="Picture 2" descr="https://content.presentermedia.com/content/clipart/00001000/1815/group_discussion_pc_800_wht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62" y="731838"/>
            <a:ext cx="4991076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9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399</TotalTime>
  <Words>365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Rambler subject index of technical articles</vt:lpstr>
      <vt:lpstr>OVMRC Rambler: Context</vt:lpstr>
      <vt:lpstr>Article coding</vt:lpstr>
      <vt:lpstr>Subject Index categories</vt:lpstr>
      <vt:lpstr>The Question</vt:lpstr>
      <vt:lpstr>Q &amp; A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OVMRC index proposal</dc:title>
  <dc:creator>Alan VA3IAH</dc:creator>
  <cp:lastModifiedBy>Alan VA3IAH</cp:lastModifiedBy>
  <cp:revision>34</cp:revision>
  <dcterms:created xsi:type="dcterms:W3CDTF">2022-04-16T13:03:28Z</dcterms:created>
  <dcterms:modified xsi:type="dcterms:W3CDTF">2022-04-19T00:13:07Z</dcterms:modified>
</cp:coreProperties>
</file>