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64" r:id="rId6"/>
    <p:sldId id="262" r:id="rId7"/>
    <p:sldId id="261" r:id="rId8"/>
    <p:sldId id="260" r:id="rId9"/>
    <p:sldId id="265" r:id="rId10"/>
    <p:sldId id="259" r:id="rId11"/>
    <p:sldId id="268" r:id="rId12"/>
    <p:sldId id="269" r:id="rId13"/>
    <p:sldId id="272" r:id="rId14"/>
    <p:sldId id="27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Section sans titre" id="{33844C2A-D86A-4BBF-AF0D-68AFA5B32829}">
          <p14:sldIdLst>
            <p14:sldId id="256"/>
            <p14:sldId id="257"/>
            <p14:sldId id="258"/>
            <p14:sldId id="263"/>
            <p14:sldId id="264"/>
            <p14:sldId id="262"/>
            <p14:sldId id="261"/>
            <p14:sldId id="260"/>
            <p14:sldId id="265"/>
            <p14:sldId id="259"/>
            <p14:sldId id="268"/>
            <p14:sldId id="269"/>
            <p14:sldId id="271"/>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91"/>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y Richard" userId="8c3a74a54b687187" providerId="LiveId" clId="{76250326-3F4B-4078-BFD5-1BBDEABAF1F4}"/>
    <pc:docChg chg="custSel modSld">
      <pc:chgData name="Guy Richard" userId="8c3a74a54b687187" providerId="LiveId" clId="{76250326-3F4B-4078-BFD5-1BBDEABAF1F4}" dt="2023-04-10T18:21:18.462" v="591" actId="20577"/>
      <pc:docMkLst>
        <pc:docMk/>
      </pc:docMkLst>
      <pc:sldChg chg="modSp mod">
        <pc:chgData name="Guy Richard" userId="8c3a74a54b687187" providerId="LiveId" clId="{76250326-3F4B-4078-BFD5-1BBDEABAF1F4}" dt="2023-04-10T18:14:35.668" v="557" actId="20577"/>
        <pc:sldMkLst>
          <pc:docMk/>
          <pc:sldMk cId="0" sldId="257"/>
        </pc:sldMkLst>
        <pc:spChg chg="mod">
          <ac:chgData name="Guy Richard" userId="8c3a74a54b687187" providerId="LiveId" clId="{76250326-3F4B-4078-BFD5-1BBDEABAF1F4}" dt="2023-04-10T18:14:35.668" v="557" actId="20577"/>
          <ac:spMkLst>
            <pc:docMk/>
            <pc:sldMk cId="0" sldId="257"/>
            <ac:spMk id="3" creationId="{00000000-0000-0000-0000-000000000000}"/>
          </ac:spMkLst>
        </pc:spChg>
      </pc:sldChg>
      <pc:sldChg chg="modSp mod">
        <pc:chgData name="Guy Richard" userId="8c3a74a54b687187" providerId="LiveId" clId="{76250326-3F4B-4078-BFD5-1BBDEABAF1F4}" dt="2023-04-10T18:15:00.682" v="558" actId="20577"/>
        <pc:sldMkLst>
          <pc:docMk/>
          <pc:sldMk cId="0" sldId="258"/>
        </pc:sldMkLst>
        <pc:spChg chg="mod">
          <ac:chgData name="Guy Richard" userId="8c3a74a54b687187" providerId="LiveId" clId="{76250326-3F4B-4078-BFD5-1BBDEABAF1F4}" dt="2023-04-10T17:35:36.321" v="16" actId="20577"/>
          <ac:spMkLst>
            <pc:docMk/>
            <pc:sldMk cId="0" sldId="258"/>
            <ac:spMk id="2" creationId="{00000000-0000-0000-0000-000000000000}"/>
          </ac:spMkLst>
        </pc:spChg>
        <pc:spChg chg="mod">
          <ac:chgData name="Guy Richard" userId="8c3a74a54b687187" providerId="LiveId" clId="{76250326-3F4B-4078-BFD5-1BBDEABAF1F4}" dt="2023-04-10T18:15:00.682" v="558" actId="20577"/>
          <ac:spMkLst>
            <pc:docMk/>
            <pc:sldMk cId="0" sldId="258"/>
            <ac:spMk id="3" creationId="{00000000-0000-0000-0000-000000000000}"/>
          </ac:spMkLst>
        </pc:spChg>
      </pc:sldChg>
      <pc:sldChg chg="modSp mod">
        <pc:chgData name="Guy Richard" userId="8c3a74a54b687187" providerId="LiveId" clId="{76250326-3F4B-4078-BFD5-1BBDEABAF1F4}" dt="2023-04-10T18:21:18.462" v="591" actId="20577"/>
        <pc:sldMkLst>
          <pc:docMk/>
          <pc:sldMk cId="0" sldId="259"/>
        </pc:sldMkLst>
        <pc:spChg chg="mod">
          <ac:chgData name="Guy Richard" userId="8c3a74a54b687187" providerId="LiveId" clId="{76250326-3F4B-4078-BFD5-1BBDEABAF1F4}" dt="2023-04-10T18:04:30.792" v="435" actId="20577"/>
          <ac:spMkLst>
            <pc:docMk/>
            <pc:sldMk cId="0" sldId="259"/>
            <ac:spMk id="2" creationId="{00000000-0000-0000-0000-000000000000}"/>
          </ac:spMkLst>
        </pc:spChg>
        <pc:spChg chg="mod">
          <ac:chgData name="Guy Richard" userId="8c3a74a54b687187" providerId="LiveId" clId="{76250326-3F4B-4078-BFD5-1BBDEABAF1F4}" dt="2023-04-10T18:21:18.462" v="591" actId="20577"/>
          <ac:spMkLst>
            <pc:docMk/>
            <pc:sldMk cId="0" sldId="259"/>
            <ac:spMk id="3" creationId="{00000000-0000-0000-0000-000000000000}"/>
          </ac:spMkLst>
        </pc:spChg>
      </pc:sldChg>
      <pc:sldChg chg="modSp mod">
        <pc:chgData name="Guy Richard" userId="8c3a74a54b687187" providerId="LiveId" clId="{76250326-3F4B-4078-BFD5-1BBDEABAF1F4}" dt="2023-04-10T18:18:12.104" v="569" actId="20577"/>
        <pc:sldMkLst>
          <pc:docMk/>
          <pc:sldMk cId="0" sldId="260"/>
        </pc:sldMkLst>
        <pc:spChg chg="mod">
          <ac:chgData name="Guy Richard" userId="8c3a74a54b687187" providerId="LiveId" clId="{76250326-3F4B-4078-BFD5-1BBDEABAF1F4}" dt="2023-04-10T18:18:12.104" v="569" actId="20577"/>
          <ac:spMkLst>
            <pc:docMk/>
            <pc:sldMk cId="0" sldId="260"/>
            <ac:spMk id="3" creationId="{00000000-0000-0000-0000-000000000000}"/>
          </ac:spMkLst>
        </pc:spChg>
      </pc:sldChg>
      <pc:sldChg chg="modSp mod">
        <pc:chgData name="Guy Richard" userId="8c3a74a54b687187" providerId="LiveId" clId="{76250326-3F4B-4078-BFD5-1BBDEABAF1F4}" dt="2023-04-10T17:59:03.936" v="298" actId="20577"/>
        <pc:sldMkLst>
          <pc:docMk/>
          <pc:sldMk cId="0" sldId="261"/>
        </pc:sldMkLst>
        <pc:spChg chg="mod">
          <ac:chgData name="Guy Richard" userId="8c3a74a54b687187" providerId="LiveId" clId="{76250326-3F4B-4078-BFD5-1BBDEABAF1F4}" dt="2023-04-10T17:53:28.061" v="211" actId="20577"/>
          <ac:spMkLst>
            <pc:docMk/>
            <pc:sldMk cId="0" sldId="261"/>
            <ac:spMk id="2" creationId="{00000000-0000-0000-0000-000000000000}"/>
          </ac:spMkLst>
        </pc:spChg>
        <pc:spChg chg="mod">
          <ac:chgData name="Guy Richard" userId="8c3a74a54b687187" providerId="LiveId" clId="{76250326-3F4B-4078-BFD5-1BBDEABAF1F4}" dt="2023-04-10T17:59:03.936" v="298" actId="20577"/>
          <ac:spMkLst>
            <pc:docMk/>
            <pc:sldMk cId="0" sldId="261"/>
            <ac:spMk id="3" creationId="{00000000-0000-0000-0000-000000000000}"/>
          </ac:spMkLst>
        </pc:spChg>
      </pc:sldChg>
      <pc:sldChg chg="modSp mod">
        <pc:chgData name="Guy Richard" userId="8c3a74a54b687187" providerId="LiveId" clId="{76250326-3F4B-4078-BFD5-1BBDEABAF1F4}" dt="2023-04-10T18:16:50.308" v="564" actId="20577"/>
        <pc:sldMkLst>
          <pc:docMk/>
          <pc:sldMk cId="0" sldId="262"/>
        </pc:sldMkLst>
        <pc:spChg chg="mod">
          <ac:chgData name="Guy Richard" userId="8c3a74a54b687187" providerId="LiveId" clId="{76250326-3F4B-4078-BFD5-1BBDEABAF1F4}" dt="2023-04-10T17:44:27.391" v="132" actId="20577"/>
          <ac:spMkLst>
            <pc:docMk/>
            <pc:sldMk cId="0" sldId="262"/>
            <ac:spMk id="2" creationId="{00000000-0000-0000-0000-000000000000}"/>
          </ac:spMkLst>
        </pc:spChg>
        <pc:spChg chg="mod">
          <ac:chgData name="Guy Richard" userId="8c3a74a54b687187" providerId="LiveId" clId="{76250326-3F4B-4078-BFD5-1BBDEABAF1F4}" dt="2023-04-10T18:16:50.308" v="564" actId="20577"/>
          <ac:spMkLst>
            <pc:docMk/>
            <pc:sldMk cId="0" sldId="262"/>
            <ac:spMk id="3" creationId="{00000000-0000-0000-0000-000000000000}"/>
          </ac:spMkLst>
        </pc:spChg>
      </pc:sldChg>
      <pc:sldChg chg="modSp mod">
        <pc:chgData name="Guy Richard" userId="8c3a74a54b687187" providerId="LiveId" clId="{76250326-3F4B-4078-BFD5-1BBDEABAF1F4}" dt="2023-04-10T17:37:33.018" v="42" actId="20577"/>
        <pc:sldMkLst>
          <pc:docMk/>
          <pc:sldMk cId="0" sldId="263"/>
        </pc:sldMkLst>
        <pc:spChg chg="mod">
          <ac:chgData name="Guy Richard" userId="8c3a74a54b687187" providerId="LiveId" clId="{76250326-3F4B-4078-BFD5-1BBDEABAF1F4}" dt="2023-04-10T17:37:12.220" v="41" actId="20577"/>
          <ac:spMkLst>
            <pc:docMk/>
            <pc:sldMk cId="0" sldId="263"/>
            <ac:spMk id="2" creationId="{00000000-0000-0000-0000-000000000000}"/>
          </ac:spMkLst>
        </pc:spChg>
        <pc:spChg chg="mod">
          <ac:chgData name="Guy Richard" userId="8c3a74a54b687187" providerId="LiveId" clId="{76250326-3F4B-4078-BFD5-1BBDEABAF1F4}" dt="2023-04-10T17:37:33.018" v="42" actId="20577"/>
          <ac:spMkLst>
            <pc:docMk/>
            <pc:sldMk cId="0" sldId="263"/>
            <ac:spMk id="3" creationId="{00000000-0000-0000-0000-000000000000}"/>
          </ac:spMkLst>
        </pc:spChg>
      </pc:sldChg>
      <pc:sldChg chg="modSp mod">
        <pc:chgData name="Guy Richard" userId="8c3a74a54b687187" providerId="LiveId" clId="{76250326-3F4B-4078-BFD5-1BBDEABAF1F4}" dt="2023-04-10T18:16:33.167" v="561" actId="20577"/>
        <pc:sldMkLst>
          <pc:docMk/>
          <pc:sldMk cId="0" sldId="264"/>
        </pc:sldMkLst>
        <pc:spChg chg="mod">
          <ac:chgData name="Guy Richard" userId="8c3a74a54b687187" providerId="LiveId" clId="{76250326-3F4B-4078-BFD5-1BBDEABAF1F4}" dt="2023-04-10T17:38:34.986" v="71" actId="20577"/>
          <ac:spMkLst>
            <pc:docMk/>
            <pc:sldMk cId="0" sldId="264"/>
            <ac:spMk id="2" creationId="{00000000-0000-0000-0000-000000000000}"/>
          </ac:spMkLst>
        </pc:spChg>
        <pc:spChg chg="mod">
          <ac:chgData name="Guy Richard" userId="8c3a74a54b687187" providerId="LiveId" clId="{76250326-3F4B-4078-BFD5-1BBDEABAF1F4}" dt="2023-04-10T18:16:33.167" v="561" actId="20577"/>
          <ac:spMkLst>
            <pc:docMk/>
            <pc:sldMk cId="0" sldId="264"/>
            <ac:spMk id="3" creationId="{00000000-0000-0000-0000-000000000000}"/>
          </ac:spMkLst>
        </pc:spChg>
      </pc:sldChg>
      <pc:sldChg chg="modSp mod">
        <pc:chgData name="Guy Richard" userId="8c3a74a54b687187" providerId="LiveId" clId="{76250326-3F4B-4078-BFD5-1BBDEABAF1F4}" dt="2023-04-10T18:19:19.432" v="575" actId="20577"/>
        <pc:sldMkLst>
          <pc:docMk/>
          <pc:sldMk cId="0" sldId="265"/>
        </pc:sldMkLst>
        <pc:spChg chg="mod">
          <ac:chgData name="Guy Richard" userId="8c3a74a54b687187" providerId="LiveId" clId="{76250326-3F4B-4078-BFD5-1BBDEABAF1F4}" dt="2023-04-10T18:01:57.013" v="370" actId="20577"/>
          <ac:spMkLst>
            <pc:docMk/>
            <pc:sldMk cId="0" sldId="265"/>
            <ac:spMk id="2" creationId="{00000000-0000-0000-0000-000000000000}"/>
          </ac:spMkLst>
        </pc:spChg>
        <pc:spChg chg="mod">
          <ac:chgData name="Guy Richard" userId="8c3a74a54b687187" providerId="LiveId" clId="{76250326-3F4B-4078-BFD5-1BBDEABAF1F4}" dt="2023-04-10T18:19:19.432" v="575" actId="20577"/>
          <ac:spMkLst>
            <pc:docMk/>
            <pc:sldMk cId="0" sldId="265"/>
            <ac:spMk id="3" creationId="{00000000-0000-0000-0000-000000000000}"/>
          </ac:spMkLst>
        </pc:spChg>
      </pc:sldChg>
      <pc:sldChg chg="modSp mod">
        <pc:chgData name="Guy Richard" userId="8c3a74a54b687187" providerId="LiveId" clId="{76250326-3F4B-4078-BFD5-1BBDEABAF1F4}" dt="2023-04-10T18:08:31.013" v="467" actId="20577"/>
        <pc:sldMkLst>
          <pc:docMk/>
          <pc:sldMk cId="0" sldId="268"/>
        </pc:sldMkLst>
        <pc:spChg chg="mod">
          <ac:chgData name="Guy Richard" userId="8c3a74a54b687187" providerId="LiveId" clId="{76250326-3F4B-4078-BFD5-1BBDEABAF1F4}" dt="2023-04-10T18:05:59.074" v="454" actId="20577"/>
          <ac:spMkLst>
            <pc:docMk/>
            <pc:sldMk cId="0" sldId="268"/>
            <ac:spMk id="2" creationId="{00000000-0000-0000-0000-000000000000}"/>
          </ac:spMkLst>
        </pc:spChg>
        <pc:spChg chg="mod">
          <ac:chgData name="Guy Richard" userId="8c3a74a54b687187" providerId="LiveId" clId="{76250326-3F4B-4078-BFD5-1BBDEABAF1F4}" dt="2023-04-10T18:08:31.013" v="467" actId="20577"/>
          <ac:spMkLst>
            <pc:docMk/>
            <pc:sldMk cId="0" sldId="268"/>
            <ac:spMk id="3" creationId="{00000000-0000-0000-0000-000000000000}"/>
          </ac:spMkLst>
        </pc:spChg>
      </pc:sldChg>
      <pc:sldChg chg="modSp mod">
        <pc:chgData name="Guy Richard" userId="8c3a74a54b687187" providerId="LiveId" clId="{76250326-3F4B-4078-BFD5-1BBDEABAF1F4}" dt="2023-04-10T18:10:03.496" v="496" actId="20577"/>
        <pc:sldMkLst>
          <pc:docMk/>
          <pc:sldMk cId="0" sldId="269"/>
        </pc:sldMkLst>
        <pc:spChg chg="mod">
          <ac:chgData name="Guy Richard" userId="8c3a74a54b687187" providerId="LiveId" clId="{76250326-3F4B-4078-BFD5-1BBDEABAF1F4}" dt="2023-04-10T18:09:08.933" v="485" actId="20577"/>
          <ac:spMkLst>
            <pc:docMk/>
            <pc:sldMk cId="0" sldId="269"/>
            <ac:spMk id="2" creationId="{00000000-0000-0000-0000-000000000000}"/>
          </ac:spMkLst>
        </pc:spChg>
        <pc:spChg chg="mod">
          <ac:chgData name="Guy Richard" userId="8c3a74a54b687187" providerId="LiveId" clId="{76250326-3F4B-4078-BFD5-1BBDEABAF1F4}" dt="2023-04-10T18:10:03.496" v="496" actId="20577"/>
          <ac:spMkLst>
            <pc:docMk/>
            <pc:sldMk cId="0" sldId="269"/>
            <ac:spMk id="3" creationId="{00000000-0000-0000-0000-000000000000}"/>
          </ac:spMkLst>
        </pc:spChg>
      </pc:sldChg>
      <pc:sldChg chg="modSp mod">
        <pc:chgData name="Guy Richard" userId="8c3a74a54b687187" providerId="LiveId" clId="{76250326-3F4B-4078-BFD5-1BBDEABAF1F4}" dt="2023-04-10T18:11:07.730" v="501" actId="20577"/>
        <pc:sldMkLst>
          <pc:docMk/>
          <pc:sldMk cId="0" sldId="271"/>
        </pc:sldMkLst>
        <pc:spChg chg="mod">
          <ac:chgData name="Guy Richard" userId="8c3a74a54b687187" providerId="LiveId" clId="{76250326-3F4B-4078-BFD5-1BBDEABAF1F4}" dt="2023-04-10T18:11:07.730" v="501" actId="20577"/>
          <ac:spMkLst>
            <pc:docMk/>
            <pc:sldMk cId="0" sldId="271"/>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693CC92-B547-413E-A326-8836E8965539}" type="datetimeFigureOut">
              <a:rPr lang="en-US" smtClean="0"/>
              <a:pPr/>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24B75-9046-4A6D-AEBB-C032D4AF3CC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93CC92-B547-413E-A326-8836E8965539}" type="datetimeFigureOut">
              <a:rPr lang="en-US" smtClean="0"/>
              <a:pPr/>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24B75-9046-4A6D-AEBB-C032D4AF3CC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93CC92-B547-413E-A326-8836E8965539}" type="datetimeFigureOut">
              <a:rPr lang="en-US" smtClean="0"/>
              <a:pPr/>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24B75-9046-4A6D-AEBB-C032D4AF3CC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93CC92-B547-413E-A326-8836E8965539}" type="datetimeFigureOut">
              <a:rPr lang="en-US" smtClean="0"/>
              <a:pPr/>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24B75-9046-4A6D-AEBB-C032D4AF3CC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93CC92-B547-413E-A326-8836E8965539}" type="datetimeFigureOut">
              <a:rPr lang="en-US" smtClean="0"/>
              <a:pPr/>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24B75-9046-4A6D-AEBB-C032D4AF3CC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93CC92-B547-413E-A326-8836E8965539}" type="datetimeFigureOut">
              <a:rPr lang="en-US" smtClean="0"/>
              <a:pPr/>
              <a:t>5/15/2023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E24B75-9046-4A6D-AEBB-C032D4AF3CC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93CC92-B547-413E-A326-8836E8965539}" type="datetimeFigureOut">
              <a:rPr lang="en-US" smtClean="0"/>
              <a:pPr/>
              <a:t>5/15/2023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E24B75-9046-4A6D-AEBB-C032D4AF3CC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93CC92-B547-413E-A326-8836E8965539}" type="datetimeFigureOut">
              <a:rPr lang="en-US" smtClean="0"/>
              <a:pPr/>
              <a:t>5/15/2023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E24B75-9046-4A6D-AEBB-C032D4AF3CC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3CC92-B547-413E-A326-8836E8965539}" type="datetimeFigureOut">
              <a:rPr lang="en-US" smtClean="0"/>
              <a:pPr/>
              <a:t>5/15/2023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E24B75-9046-4A6D-AEBB-C032D4AF3CC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3CC92-B547-413E-A326-8836E8965539}" type="datetimeFigureOut">
              <a:rPr lang="en-US" smtClean="0"/>
              <a:pPr/>
              <a:t>5/15/2023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E24B75-9046-4A6D-AEBB-C032D4AF3CC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3CC92-B547-413E-A326-8836E8965539}" type="datetimeFigureOut">
              <a:rPr lang="en-US" smtClean="0"/>
              <a:pPr/>
              <a:t>5/15/2023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E24B75-9046-4A6D-AEBB-C032D4AF3CC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93CC92-B547-413E-A326-8836E8965539}" type="datetimeFigureOut">
              <a:rPr lang="en-US" smtClean="0"/>
              <a:pPr/>
              <a:t>5/15/2023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E24B75-9046-4A6D-AEBB-C032D4AF3CC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rac.ca/"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1714202"/>
          </a:xfrm>
        </p:spPr>
        <p:txBody>
          <a:bodyPr>
            <a:normAutofit/>
          </a:bodyPr>
          <a:lstStyle/>
          <a:p>
            <a:r>
              <a:rPr lang="en-US" sz="3200" dirty="0" smtClean="0"/>
              <a:t>ISED Policy on Amateur Radio Call Signs</a:t>
            </a:r>
            <a:br>
              <a:rPr lang="en-US" sz="3200" dirty="0" smtClean="0"/>
            </a:br>
            <a:r>
              <a:rPr lang="en-US" sz="3200" dirty="0" smtClean="0"/>
              <a:t>RAC Proposals for change</a:t>
            </a:r>
            <a:endParaRPr lang="en-US" sz="3200" dirty="0"/>
          </a:p>
        </p:txBody>
      </p:sp>
      <p:sp>
        <p:nvSpPr>
          <p:cNvPr id="8" name="Content Placeholder 7"/>
          <p:cNvSpPr>
            <a:spLocks noGrp="1"/>
          </p:cNvSpPr>
          <p:nvPr>
            <p:ph idx="1"/>
          </p:nvPr>
        </p:nvSpPr>
        <p:spPr>
          <a:xfrm>
            <a:off x="457200" y="1772816"/>
            <a:ext cx="8229600" cy="4536504"/>
          </a:xfrm>
        </p:spPr>
        <p:txBody>
          <a:bodyPr>
            <a:normAutofit fontScale="62500" lnSpcReduction="20000"/>
          </a:bodyPr>
          <a:lstStyle/>
          <a:p>
            <a:pPr>
              <a:buNone/>
            </a:pPr>
            <a:r>
              <a:rPr lang="en-US" dirty="0" smtClean="0"/>
              <a:t>Background:</a:t>
            </a:r>
            <a:endParaRPr lang="en-US" dirty="0"/>
          </a:p>
          <a:p>
            <a:endParaRPr lang="en-US" dirty="0"/>
          </a:p>
          <a:p>
            <a:r>
              <a:rPr lang="en-US" dirty="0" smtClean="0"/>
              <a:t>April </a:t>
            </a:r>
            <a:r>
              <a:rPr lang="en-US" dirty="0"/>
              <a:t>2022 – </a:t>
            </a:r>
            <a:r>
              <a:rPr lang="en-US" dirty="0" smtClean="0"/>
              <a:t>CARAB: RAC told ISED that RIC-9 is due for an update</a:t>
            </a:r>
            <a:endParaRPr lang="en-US" dirty="0"/>
          </a:p>
          <a:p>
            <a:endParaRPr lang="en-US" dirty="0"/>
          </a:p>
          <a:p>
            <a:r>
              <a:rPr lang="en-US" dirty="0" smtClean="0"/>
              <a:t>August-September </a:t>
            </a:r>
            <a:r>
              <a:rPr lang="en-US" dirty="0"/>
              <a:t>2022 – </a:t>
            </a:r>
            <a:r>
              <a:rPr lang="en-US" dirty="0" smtClean="0"/>
              <a:t>RAC Survey </a:t>
            </a:r>
            <a:endParaRPr lang="en-US" dirty="0"/>
          </a:p>
          <a:p>
            <a:pPr lvl="1"/>
            <a:r>
              <a:rPr lang="en-US" dirty="0"/>
              <a:t>2,315 </a:t>
            </a:r>
            <a:r>
              <a:rPr lang="en-US" dirty="0" smtClean="0"/>
              <a:t>responses from every province and territory (ca. 3%)</a:t>
            </a:r>
            <a:endParaRPr lang="en-US" dirty="0"/>
          </a:p>
          <a:p>
            <a:endParaRPr lang="en-US" dirty="0"/>
          </a:p>
          <a:p>
            <a:r>
              <a:rPr lang="en-US" dirty="0" smtClean="0"/>
              <a:t>October </a:t>
            </a:r>
            <a:r>
              <a:rPr lang="en-US" dirty="0"/>
              <a:t>2022 – </a:t>
            </a:r>
            <a:r>
              <a:rPr lang="en-US" dirty="0" smtClean="0"/>
              <a:t>Raw data and analysis of the results: </a:t>
            </a:r>
            <a:r>
              <a:rPr lang="en-US" dirty="0" smtClean="0">
                <a:hlinkClick r:id="rId2"/>
              </a:rPr>
              <a:t>www.rac.ca</a:t>
            </a:r>
            <a:endParaRPr lang="en-US" dirty="0"/>
          </a:p>
          <a:p>
            <a:endParaRPr lang="en-US" dirty="0"/>
          </a:p>
          <a:p>
            <a:r>
              <a:rPr lang="en-US" dirty="0" smtClean="0"/>
              <a:t>March2023 </a:t>
            </a:r>
            <a:r>
              <a:rPr lang="en-US" dirty="0"/>
              <a:t>– </a:t>
            </a:r>
            <a:r>
              <a:rPr lang="en-US" dirty="0" smtClean="0"/>
              <a:t>First resolution adopted by RAC Board</a:t>
            </a:r>
            <a:endParaRPr lang="en-US" dirty="0"/>
          </a:p>
          <a:p>
            <a:endParaRPr lang="en-US" dirty="0"/>
          </a:p>
          <a:p>
            <a:r>
              <a:rPr lang="en-US" dirty="0" smtClean="0"/>
              <a:t>May </a:t>
            </a:r>
            <a:r>
              <a:rPr lang="en-US" dirty="0"/>
              <a:t>2023 – </a:t>
            </a:r>
            <a:r>
              <a:rPr lang="en-US" dirty="0" smtClean="0"/>
              <a:t>Second resolution on C</a:t>
            </a:r>
            <a:r>
              <a:rPr lang="en-US" dirty="0"/>
              <a:t>.. </a:t>
            </a:r>
            <a:r>
              <a:rPr lang="en-US" dirty="0" smtClean="0"/>
              <a:t>and </a:t>
            </a:r>
            <a:r>
              <a:rPr lang="en-US" dirty="0"/>
              <a:t>X</a:t>
            </a:r>
            <a:r>
              <a:rPr lang="en-US" dirty="0" smtClean="0"/>
              <a:t>.. prefixes</a:t>
            </a:r>
            <a:endParaRPr lang="en-US" dirty="0"/>
          </a:p>
          <a:p>
            <a:endParaRPr lang="en-US" dirty="0"/>
          </a:p>
          <a:p>
            <a:r>
              <a:rPr lang="en-US" dirty="0" smtClean="0"/>
              <a:t>June 2023 </a:t>
            </a:r>
            <a:r>
              <a:rPr lang="en-US" dirty="0"/>
              <a:t>– </a:t>
            </a:r>
            <a:r>
              <a:rPr lang="en-US" dirty="0" smtClean="0"/>
              <a:t>Presentation to ISED at CARAB</a:t>
            </a:r>
            <a:endParaRPr lang="en-US" sz="2100" dirty="0"/>
          </a:p>
        </p:txBody>
      </p:sp>
      <p:pic>
        <p:nvPicPr>
          <p:cNvPr id="1026" name="Picture 2"/>
          <p:cNvPicPr>
            <a:picLocks noChangeAspect="1" noChangeArrowheads="1"/>
          </p:cNvPicPr>
          <p:nvPr/>
        </p:nvPicPr>
        <p:blipFill>
          <a:blip r:embed="rId3" cstate="print"/>
          <a:srcRect/>
          <a:stretch>
            <a:fillRect/>
          </a:stretch>
        </p:blipFill>
        <p:spPr bwMode="auto">
          <a:xfrm rot="19211654">
            <a:off x="6184164" y="4428329"/>
            <a:ext cx="3133907" cy="189695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alpha val="36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RAC Proposal: Guidance on acceptable modifications to call signs</a:t>
            </a:r>
            <a:endParaRPr lang="en-US" dirty="0"/>
          </a:p>
        </p:txBody>
      </p:sp>
      <p:sp>
        <p:nvSpPr>
          <p:cNvPr id="3" name="Content Placeholder 2"/>
          <p:cNvSpPr>
            <a:spLocks noGrp="1"/>
          </p:cNvSpPr>
          <p:nvPr>
            <p:ph sz="half" idx="1"/>
          </p:nvPr>
        </p:nvSpPr>
        <p:spPr>
          <a:xfrm>
            <a:off x="457200" y="1600200"/>
            <a:ext cx="5554960" cy="4525963"/>
          </a:xfrm>
        </p:spPr>
        <p:txBody>
          <a:bodyPr>
            <a:noAutofit/>
          </a:bodyPr>
          <a:lstStyle/>
          <a:p>
            <a:r>
              <a:rPr lang="en-US" sz="2400" dirty="0" smtClean="0"/>
              <a:t>RAC requests the publication of optional “special suffixes”</a:t>
            </a:r>
            <a:endParaRPr lang="en-US" sz="2400" dirty="0"/>
          </a:p>
          <a:p>
            <a:pPr lvl="1"/>
            <a:r>
              <a:rPr lang="en-US" dirty="0"/>
              <a:t>/P - portable</a:t>
            </a:r>
          </a:p>
          <a:p>
            <a:pPr lvl="1"/>
            <a:r>
              <a:rPr lang="en-US" dirty="0"/>
              <a:t>/M - mobile</a:t>
            </a:r>
          </a:p>
          <a:p>
            <a:pPr lvl="1"/>
            <a:r>
              <a:rPr lang="en-US" dirty="0"/>
              <a:t>/MM – “maritime mobile”</a:t>
            </a:r>
          </a:p>
          <a:p>
            <a:pPr lvl="1"/>
            <a:r>
              <a:rPr lang="en-US" dirty="0"/>
              <a:t>/AM – “aeronautical mobile”</a:t>
            </a:r>
          </a:p>
          <a:p>
            <a:pPr lvl="1"/>
            <a:r>
              <a:rPr lang="en-US" dirty="0"/>
              <a:t>/R – “Rover” – </a:t>
            </a:r>
            <a:r>
              <a:rPr lang="en-US" dirty="0" smtClean="0"/>
              <a:t>VHF contests</a:t>
            </a:r>
            <a:endParaRPr lang="en-US" dirty="0"/>
          </a:p>
          <a:p>
            <a:pPr lvl="1"/>
            <a:r>
              <a:rPr lang="en-US" dirty="0"/>
              <a:t>/VE1 – </a:t>
            </a:r>
            <a:r>
              <a:rPr lang="en-US" dirty="0" smtClean="0"/>
              <a:t>in another region</a:t>
            </a:r>
            <a:endParaRPr lang="en-US" dirty="0"/>
          </a:p>
          <a:p>
            <a:pPr lvl="1"/>
            <a:r>
              <a:rPr lang="en-US" dirty="0"/>
              <a:t>/### - </a:t>
            </a:r>
            <a:r>
              <a:rPr lang="en-US" dirty="0" smtClean="0"/>
              <a:t>to mark an event</a:t>
            </a:r>
          </a:p>
          <a:p>
            <a:pPr lvl="2"/>
            <a:r>
              <a:rPr lang="en-US" dirty="0" smtClean="0"/>
              <a:t>Ex: VE3QCW/3Ø for RAC’s 30</a:t>
            </a:r>
            <a:r>
              <a:rPr lang="en-US" baseline="30000" dirty="0" smtClean="0"/>
              <a:t>th</a:t>
            </a:r>
            <a:r>
              <a:rPr lang="en-US" dirty="0" smtClean="0"/>
              <a:t> anniversary</a:t>
            </a:r>
            <a:endParaRPr lang="en-US" dirty="0"/>
          </a:p>
        </p:txBody>
      </p:sp>
      <p:sp>
        <p:nvSpPr>
          <p:cNvPr id="4" name="Content Placeholder 3"/>
          <p:cNvSpPr>
            <a:spLocks noGrp="1"/>
          </p:cNvSpPr>
          <p:nvPr>
            <p:ph sz="half" idx="2"/>
          </p:nvPr>
        </p:nvSpPr>
        <p:spPr>
          <a:xfrm>
            <a:off x="6228184" y="1600200"/>
            <a:ext cx="2458616" cy="4525963"/>
          </a:xfrm>
        </p:spPr>
        <p:txBody>
          <a:bodyPr>
            <a:normAutofit fontScale="25000" lnSpcReduction="20000"/>
          </a:bodyPr>
          <a:lstStyle/>
          <a:p>
            <a:pPr lvl="0"/>
            <a:r>
              <a:rPr lang="en-US" dirty="0"/>
              <a:t>Voluntary Modifications to Call Signs:</a:t>
            </a:r>
          </a:p>
          <a:p>
            <a:pPr lvl="1"/>
            <a:r>
              <a:rPr lang="en-US" dirty="0"/>
              <a:t>RAC recommends that ISED publish guidance indicating that Canadian Radio Amateurs using Canadian Call Signs may modify their call signs by the addition of certain suffixes.  This proposal reflects current good Amateur practice and will mirror similar statements in the Amateur Radio regulations and policies of many other countries.  This will serve to provide clarity to Amateurs who may be unsure of these practices.</a:t>
            </a:r>
          </a:p>
          <a:p>
            <a:pPr lvl="1"/>
            <a:r>
              <a:rPr lang="en-US" dirty="0"/>
              <a:t>The proposed guidance should indicate the following:</a:t>
            </a:r>
          </a:p>
          <a:p>
            <a:r>
              <a:rPr lang="en-CA" b="1" u="sng" dirty="0"/>
              <a:t>Special Suffixes:</a:t>
            </a:r>
            <a:r>
              <a:rPr lang="en-CA" dirty="0"/>
              <a:t> At their option, Radio Amateurs using Canadian call signs may modify their call signs by adding the following suffixes: </a:t>
            </a:r>
            <a:endParaRPr lang="en-US" dirty="0"/>
          </a:p>
          <a:p>
            <a:pPr lvl="2"/>
            <a:r>
              <a:rPr lang="en-CA" dirty="0"/>
              <a:t>“/P” or using the word “portable”  when operating from a temporary location away from their registered address </a:t>
            </a:r>
            <a:endParaRPr lang="en-US" dirty="0"/>
          </a:p>
          <a:p>
            <a:pPr lvl="2"/>
            <a:r>
              <a:rPr lang="en-CA" dirty="0"/>
              <a:t>“/M” or using the word “mobile” when operating a mobile station on land </a:t>
            </a:r>
            <a:endParaRPr lang="en-US" dirty="0"/>
          </a:p>
          <a:p>
            <a:pPr lvl="2"/>
            <a:r>
              <a:rPr lang="en-CA" dirty="0"/>
              <a:t>“/MM” or using the words “marine mobile” or “maritime mobile” when operating aboard a water vessel, either inside or outside Canadian territorial waters  </a:t>
            </a:r>
            <a:endParaRPr lang="en-US" dirty="0"/>
          </a:p>
          <a:p>
            <a:pPr lvl="2"/>
            <a:r>
              <a:rPr lang="en-CA" dirty="0"/>
              <a:t>“/AM” or using the words “aeronautical mobile” when operating aboard an aircraft </a:t>
            </a:r>
            <a:endParaRPr lang="en-US" dirty="0"/>
          </a:p>
          <a:p>
            <a:pPr lvl="2"/>
            <a:r>
              <a:rPr lang="en-CA" dirty="0"/>
              <a:t>“/R” or “Rover” to indicate the operator is changing locations frequently, a practice used in some Amateur Radio contests above 50 MHz </a:t>
            </a:r>
            <a:endParaRPr lang="en-US" dirty="0"/>
          </a:p>
          <a:p>
            <a:pPr lvl="2"/>
            <a:r>
              <a:rPr lang="en-CA" dirty="0"/>
              <a:t>“/VE1” or “portable VE1” (example) when operating a portable or mobile station and they wish to indicate in which call area they are located.  The correct practice is to use the VE1-9, VO1-2, VYØ-1-2 call area prefix associated with the area in which they are located.  In this example, adding “/VE1” or “portable VE1” is used to indicate the operator is in Nova Scotia. </a:t>
            </a:r>
            <a:endParaRPr lang="en-US" dirty="0"/>
          </a:p>
          <a:p>
            <a:pPr lvl="2"/>
            <a:r>
              <a:rPr lang="en-CA" dirty="0"/>
              <a:t>“/###” or “stroke” followed by one or more numerals, used to indicate an activity of some significance, such as an anniversary of a radio club or some public event. </a:t>
            </a:r>
            <a:endParaRPr lang="en-US" dirty="0"/>
          </a:p>
          <a:p>
            <a:r>
              <a:rPr lang="en-CA" dirty="0"/>
              <a:t>This guidance should state that none of these are regulatory requirements, but they represent the most commonly-used acceptable methods of modifying one’s call sign in the Amateur Service.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0000">
            <a:alpha val="3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Pending resolution: </a:t>
            </a:r>
            <a:br>
              <a:rPr lang="en-US" dirty="0" smtClean="0"/>
            </a:br>
            <a:r>
              <a:rPr lang="en-US" dirty="0" smtClean="0"/>
              <a:t>New two-letter call signs</a:t>
            </a:r>
            <a:endParaRPr lang="en-US" dirty="0"/>
          </a:p>
        </p:txBody>
      </p:sp>
      <p:sp>
        <p:nvSpPr>
          <p:cNvPr id="3" name="Content Placeholder 2"/>
          <p:cNvSpPr>
            <a:spLocks noGrp="1"/>
          </p:cNvSpPr>
          <p:nvPr>
            <p:ph sz="half" idx="1"/>
          </p:nvPr>
        </p:nvSpPr>
        <p:spPr>
          <a:xfrm>
            <a:off x="457200" y="1600200"/>
            <a:ext cx="5554960" cy="4525963"/>
          </a:xfrm>
        </p:spPr>
        <p:txBody>
          <a:bodyPr>
            <a:normAutofit fontScale="25000" lnSpcReduction="20000"/>
          </a:bodyPr>
          <a:lstStyle/>
          <a:p>
            <a:r>
              <a:rPr lang="en-US" sz="8000" dirty="0" smtClean="0"/>
              <a:t>New two-letter call signs using the CF</a:t>
            </a:r>
            <a:r>
              <a:rPr lang="en-US" sz="8000" dirty="0"/>
              <a:t>, CG, CH, CI, CJ, CK, CY, CZ, XJ, XK, XL, XM and </a:t>
            </a:r>
            <a:r>
              <a:rPr lang="en-US" sz="8000" dirty="0" smtClean="0"/>
              <a:t>XO prefixes</a:t>
            </a:r>
            <a:endParaRPr lang="en-US" sz="8000" dirty="0"/>
          </a:p>
          <a:p>
            <a:pPr lvl="2"/>
            <a:r>
              <a:rPr lang="en-US" sz="7600" dirty="0" smtClean="0"/>
              <a:t>Ex: </a:t>
            </a:r>
            <a:r>
              <a:rPr lang="en-US" sz="7600" dirty="0"/>
              <a:t>CF1AA, XOØZZ</a:t>
            </a:r>
          </a:p>
          <a:p>
            <a:pPr lvl="1"/>
            <a:r>
              <a:rPr lang="en-US" sz="8000" dirty="0" smtClean="0"/>
              <a:t>Available to individuals only</a:t>
            </a:r>
            <a:endParaRPr lang="en-US" sz="8000" dirty="0"/>
          </a:p>
          <a:p>
            <a:pPr lvl="2"/>
            <a:r>
              <a:rPr lang="en-US" sz="7600" dirty="0"/>
              <a:t>Max: 1 </a:t>
            </a:r>
            <a:r>
              <a:rPr lang="en-US" sz="7600" dirty="0" smtClean="0"/>
              <a:t>per person</a:t>
            </a:r>
            <a:endParaRPr lang="en-US" sz="7600" dirty="0"/>
          </a:p>
          <a:p>
            <a:pPr lvl="1"/>
            <a:r>
              <a:rPr lang="en-US" sz="8000" dirty="0"/>
              <a:t>Qualification: </a:t>
            </a:r>
          </a:p>
          <a:p>
            <a:pPr lvl="2"/>
            <a:r>
              <a:rPr lang="en-US" sz="7600" dirty="0" smtClean="0"/>
              <a:t>Advanced + 10 years as a Canadian Amateur</a:t>
            </a:r>
            <a:endParaRPr lang="en-US" sz="7600" dirty="0"/>
          </a:p>
          <a:p>
            <a:pPr lvl="1"/>
            <a:r>
              <a:rPr lang="en-US" sz="8000" dirty="0" smtClean="0"/>
              <a:t>The numeral would have no geographic significance, </a:t>
            </a:r>
            <a:endParaRPr lang="en-US" sz="8000" dirty="0"/>
          </a:p>
          <a:p>
            <a:pPr lvl="2"/>
            <a:r>
              <a:rPr lang="en-US" sz="7600" dirty="0" smtClean="0"/>
              <a:t>One could move and keep your call sign</a:t>
            </a:r>
            <a:endParaRPr lang="en-US" sz="7600" dirty="0"/>
          </a:p>
          <a:p>
            <a:pPr lvl="1"/>
            <a:r>
              <a:rPr lang="en-US" sz="8000" dirty="0"/>
              <a:t>CY9 </a:t>
            </a:r>
            <a:r>
              <a:rPr lang="en-US" sz="8000" dirty="0" smtClean="0"/>
              <a:t>and CYØ</a:t>
            </a:r>
            <a:r>
              <a:rPr lang="en-US" sz="8000" dirty="0"/>
              <a:t>: </a:t>
            </a:r>
            <a:r>
              <a:rPr lang="en-US" sz="8000" dirty="0" smtClean="0"/>
              <a:t>Reserved for St Paul and Sable </a:t>
            </a:r>
            <a:endParaRPr lang="en-US" sz="8000" dirty="0"/>
          </a:p>
          <a:p>
            <a:pPr lvl="1"/>
            <a:r>
              <a:rPr lang="en-US" sz="8000" dirty="0" smtClean="0"/>
              <a:t>Exclusively for Newfoundland and Labrador:</a:t>
            </a:r>
            <a:endParaRPr lang="en-US" sz="8000" dirty="0"/>
          </a:p>
          <a:p>
            <a:pPr lvl="2"/>
            <a:r>
              <a:rPr lang="en-US" sz="8000" dirty="0" smtClean="0"/>
              <a:t>VO7, VO8, VO9</a:t>
            </a:r>
            <a:r>
              <a:rPr lang="en-US" sz="8000" dirty="0"/>
              <a:t>, </a:t>
            </a:r>
            <a:r>
              <a:rPr lang="en-US" sz="8000" dirty="0" smtClean="0"/>
              <a:t>VOØ</a:t>
            </a:r>
            <a:endParaRPr lang="en-US" sz="8000" dirty="0"/>
          </a:p>
          <a:p>
            <a:endParaRPr lang="en-US" dirty="0"/>
          </a:p>
        </p:txBody>
      </p:sp>
      <p:sp>
        <p:nvSpPr>
          <p:cNvPr id="4" name="Content Placeholder 3"/>
          <p:cNvSpPr>
            <a:spLocks noGrp="1"/>
          </p:cNvSpPr>
          <p:nvPr>
            <p:ph sz="half" idx="2"/>
          </p:nvPr>
        </p:nvSpPr>
        <p:spPr>
          <a:xfrm>
            <a:off x="6228184" y="1600200"/>
            <a:ext cx="2458616" cy="4525963"/>
          </a:xfrm>
        </p:spPr>
        <p:txBody>
          <a:bodyPr>
            <a:normAutofit fontScale="25000" lnSpcReduction="20000"/>
          </a:bodyPr>
          <a:lstStyle/>
          <a:p>
            <a:pPr lvl="0"/>
            <a:r>
              <a:rPr lang="en-US" dirty="0"/>
              <a:t>New Two-Letter and One-Letter Suffixed call signs:</a:t>
            </a:r>
          </a:p>
          <a:p>
            <a:pPr lvl="1"/>
            <a:r>
              <a:rPr lang="en-US" dirty="0"/>
              <a:t>RAC requests that ISED authorize two new series of call signs.</a:t>
            </a:r>
          </a:p>
          <a:p>
            <a:pPr lvl="1"/>
            <a:r>
              <a:rPr lang="en-US" dirty="0"/>
              <a:t>New “Two-Letter” call signs using the C.. and X.. prefixes allocated to Canada by the ITU.  An example of such a call sign would be “CF1AA.”</a:t>
            </a:r>
          </a:p>
          <a:p>
            <a:pPr lvl="1"/>
            <a:r>
              <a:rPr lang="en-US" dirty="0"/>
              <a:t>Such call signs would not be available for issue to clubs.  These call signs would be available only to individuals holding an Advanced certificate and with ten years as a Canadian Radio Amateur</a:t>
            </a:r>
          </a:p>
          <a:p>
            <a:r>
              <a:rPr lang="en-US" dirty="0"/>
              <a:t>“Two-Letter” call signs may be issued using the CF, CG, CH, CI, CJ, CK, CY, CZ, XJ, XK, XL, XM and XO prefixes. </a:t>
            </a:r>
          </a:p>
          <a:p>
            <a:r>
              <a:rPr lang="en-US" dirty="0"/>
              <a:t>Call signs with C.. and X.. prefixes may be registered to an address anywhere in Canada.  The numeral will have no geographic significance.  Holders of such C.. and X.. call signs will not be required to change them when moving to a new province, territory or region.  EXCEPTION: CY9 and CYØ call signs will only be authorized for temporary operations from St Paul Island and Sable Island, which are part of Nova Scotia.</a:t>
            </a:r>
          </a:p>
          <a:p>
            <a:pPr marL="342900" lvl="4" indent="-342900">
              <a:buFont typeface="Arial" pitchFamily="34" charset="0"/>
              <a:buChar char="•"/>
            </a:pPr>
            <a:r>
              <a:rPr lang="en-US" sz="2800" dirty="0"/>
              <a:t>Additionally, Two-Letter suffixed call signs may be issued to individuals with the VO7, VO8, VO9, VOØ, VY3, VY4, VY5, VY6, VY7 and VY8 prefixes for Radio Amateurs in Newfoundland and Labrador, Nunavut, Yukon and Prince Edward Island, respectively.</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50">
            <a:alpha val="37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Pending resolution: </a:t>
            </a:r>
            <a:br>
              <a:rPr lang="en-US" dirty="0" smtClean="0"/>
            </a:br>
            <a:r>
              <a:rPr lang="en-US" dirty="0" smtClean="0"/>
              <a:t>New one-letter call signs</a:t>
            </a:r>
            <a:endParaRPr lang="en-US" dirty="0"/>
          </a:p>
        </p:txBody>
      </p:sp>
      <p:sp>
        <p:nvSpPr>
          <p:cNvPr id="3" name="Content Placeholder 2"/>
          <p:cNvSpPr>
            <a:spLocks noGrp="1"/>
          </p:cNvSpPr>
          <p:nvPr>
            <p:ph sz="half" idx="1"/>
          </p:nvPr>
        </p:nvSpPr>
        <p:spPr>
          <a:xfrm>
            <a:off x="457200" y="1600200"/>
            <a:ext cx="5554960" cy="5069160"/>
          </a:xfrm>
        </p:spPr>
        <p:txBody>
          <a:bodyPr>
            <a:normAutofit fontScale="25000" lnSpcReduction="20000"/>
          </a:bodyPr>
          <a:lstStyle/>
          <a:p>
            <a:r>
              <a:rPr lang="en-US" sz="8000" dirty="0" smtClean="0"/>
              <a:t>New one-letter call signs using the CF</a:t>
            </a:r>
            <a:r>
              <a:rPr lang="en-US" sz="8000" dirty="0"/>
              <a:t>, CG, CH, CI, CJ, CK, CY, CZ, XJ, XK, XL, XM and </a:t>
            </a:r>
            <a:r>
              <a:rPr lang="en-US" sz="8000" dirty="0" smtClean="0"/>
              <a:t>XO prefixes</a:t>
            </a:r>
            <a:endParaRPr lang="en-US" sz="8000" dirty="0"/>
          </a:p>
          <a:p>
            <a:pPr lvl="2"/>
            <a:r>
              <a:rPr lang="en-US" sz="7600" dirty="0"/>
              <a:t>ex: CF1A, XOØZ</a:t>
            </a:r>
          </a:p>
          <a:p>
            <a:pPr lvl="1"/>
            <a:r>
              <a:rPr lang="en-US" sz="8000" dirty="0" smtClean="0"/>
              <a:t>Available to individuals only</a:t>
            </a:r>
          </a:p>
          <a:p>
            <a:pPr lvl="2"/>
            <a:r>
              <a:rPr lang="en-US" sz="7600" dirty="0" smtClean="0"/>
              <a:t>Max: 1 per person</a:t>
            </a:r>
          </a:p>
          <a:p>
            <a:pPr lvl="1"/>
            <a:r>
              <a:rPr lang="en-US" sz="8000" dirty="0" smtClean="0"/>
              <a:t>Qualification: </a:t>
            </a:r>
          </a:p>
          <a:p>
            <a:pPr lvl="2"/>
            <a:r>
              <a:rPr lang="en-US" sz="7600" dirty="0" smtClean="0"/>
              <a:t>Advanced + Morse Code + 10 years as a Canadian Amateur</a:t>
            </a:r>
          </a:p>
          <a:p>
            <a:pPr lvl="1"/>
            <a:r>
              <a:rPr lang="en-US" sz="8000" dirty="0" smtClean="0"/>
              <a:t>The numeral would have no geographic significance, </a:t>
            </a:r>
          </a:p>
          <a:p>
            <a:pPr lvl="2"/>
            <a:r>
              <a:rPr lang="en-US" sz="7600" dirty="0" smtClean="0"/>
              <a:t>One could move and keep your call sign</a:t>
            </a:r>
          </a:p>
          <a:p>
            <a:pPr lvl="1"/>
            <a:r>
              <a:rPr lang="en-US" sz="8000" dirty="0" smtClean="0"/>
              <a:t>CY9 and CYØ: Reserved for St Paul and Sable </a:t>
            </a:r>
          </a:p>
          <a:p>
            <a:pPr lvl="1"/>
            <a:r>
              <a:rPr lang="en-US" sz="8000" dirty="0" smtClean="0"/>
              <a:t>Exclusively for Newfoundland and Labrador:</a:t>
            </a:r>
          </a:p>
          <a:p>
            <a:pPr lvl="2"/>
            <a:r>
              <a:rPr lang="en-US" sz="8000" dirty="0" smtClean="0"/>
              <a:t>VO7, VO8, VO9, VOØ</a:t>
            </a:r>
          </a:p>
          <a:p>
            <a:pPr lvl="1"/>
            <a:r>
              <a:rPr lang="en-US" sz="8000" dirty="0" smtClean="0"/>
              <a:t>Exclusively for Nunavut</a:t>
            </a:r>
            <a:r>
              <a:rPr lang="en-US" sz="8000" dirty="0"/>
              <a:t>, </a:t>
            </a:r>
            <a:r>
              <a:rPr lang="en-US" sz="8000" dirty="0" smtClean="0"/>
              <a:t>Yukon and PEI: </a:t>
            </a:r>
            <a:endParaRPr lang="en-US" sz="8000" dirty="0"/>
          </a:p>
          <a:p>
            <a:pPr lvl="2"/>
            <a:r>
              <a:rPr lang="en-US" sz="8000" dirty="0" smtClean="0"/>
              <a:t>VY3</a:t>
            </a:r>
            <a:r>
              <a:rPr lang="en-US" sz="8000" dirty="0"/>
              <a:t>, VY4, VY5, VY6, VY7 et VY8</a:t>
            </a:r>
          </a:p>
          <a:p>
            <a:endParaRPr lang="en-US" dirty="0"/>
          </a:p>
        </p:txBody>
      </p:sp>
      <p:sp>
        <p:nvSpPr>
          <p:cNvPr id="4" name="Content Placeholder 3"/>
          <p:cNvSpPr>
            <a:spLocks noGrp="1"/>
          </p:cNvSpPr>
          <p:nvPr>
            <p:ph sz="half" idx="2"/>
          </p:nvPr>
        </p:nvSpPr>
        <p:spPr>
          <a:xfrm>
            <a:off x="6228184" y="1600200"/>
            <a:ext cx="2458616" cy="4525963"/>
          </a:xfrm>
        </p:spPr>
        <p:txBody>
          <a:bodyPr>
            <a:normAutofit fontScale="25000" lnSpcReduction="20000"/>
          </a:bodyPr>
          <a:lstStyle/>
          <a:p>
            <a:pPr lvl="1"/>
            <a:r>
              <a:rPr lang="en-US" dirty="0"/>
              <a:t>New “One-Letter” call signs using the C.. and X.. prefixes allocated to Canada by the ITU.  An example of a call sign would be “XJ1A.”</a:t>
            </a:r>
          </a:p>
          <a:p>
            <a:pPr lvl="1"/>
            <a:r>
              <a:rPr lang="en-US" dirty="0"/>
              <a:t>Such call signs would not be available for issue to clubs.  These call signs would be available only to individuals.  </a:t>
            </a:r>
          </a:p>
          <a:p>
            <a:pPr lvl="1"/>
            <a:r>
              <a:rPr lang="en-US" dirty="0"/>
              <a:t>To qualify for a One-Letter suffixed call sign, the individual must hold have held a Canadian Amateur Radio certificate for at least ten (10) years and must hold an Advanced and Morse Code qualifications.</a:t>
            </a:r>
          </a:p>
          <a:p>
            <a:pPr lvl="1"/>
            <a:r>
              <a:rPr lang="en-US" dirty="0"/>
              <a:t>“One-Letter” call signs will not be issued with any of the traditional prefixes of VA#, VE#, VO1, VO2, VYØ, VY1 or VY2. </a:t>
            </a:r>
          </a:p>
          <a:p>
            <a:pPr lvl="1"/>
            <a:r>
              <a:rPr lang="en-US" dirty="0"/>
              <a:t>“One-Letter” call signs may be issued using the CF, CG, CH, CI, CJ, CK, CY, CZ, XJ, XK, XL, XM and XO prefixes.  Additionally, One-Letter suffixed call signs may be issued to individuals with the VO7, VO8, VO9, VOØ, VY3, VY4, VY5, VY6, VY7 and VY8 prefixes for Radio Amateurs in Newfoundland and Labrador, Nunavut, Yukon and Prince Edward Island, respectively.</a:t>
            </a:r>
          </a:p>
          <a:p>
            <a:pPr lvl="1"/>
            <a:r>
              <a:rPr lang="en-US" dirty="0"/>
              <a:t>An individual may hold only </a:t>
            </a:r>
            <a:r>
              <a:rPr lang="en-US" b="1" u="sng" dirty="0"/>
              <a:t>one </a:t>
            </a:r>
            <a:r>
              <a:rPr lang="en-US" dirty="0"/>
              <a:t>call sign in any two-letter format and only </a:t>
            </a:r>
            <a:r>
              <a:rPr lang="en-US" b="1" u="sng" dirty="0"/>
              <a:t>one</a:t>
            </a:r>
            <a:r>
              <a:rPr lang="en-US" dirty="0"/>
              <a:t> call sign in any one-letter format.  </a:t>
            </a:r>
          </a:p>
          <a:p>
            <a:r>
              <a:rPr lang="en-US" dirty="0"/>
              <a:t>Amateurs using call signs in these formats will not have Special Prefix alternatives to mark special events.</a:t>
            </a:r>
          </a:p>
        </p:txBody>
      </p:sp>
      <p:pic>
        <p:nvPicPr>
          <p:cNvPr id="5" name="Picture 2"/>
          <p:cNvPicPr>
            <a:picLocks noChangeAspect="1" noChangeArrowheads="1"/>
          </p:cNvPicPr>
          <p:nvPr/>
        </p:nvPicPr>
        <p:blipFill>
          <a:blip r:embed="rId2" cstate="print"/>
          <a:srcRect/>
          <a:stretch>
            <a:fillRect/>
          </a:stretch>
        </p:blipFill>
        <p:spPr bwMode="auto">
          <a:xfrm>
            <a:off x="6516216" y="4437112"/>
            <a:ext cx="2471919" cy="14806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4000"/>
            <a:lum/>
          </a:blip>
          <a:srcRect/>
          <a:stretch>
            <a:fillRect l="-16000" r="-16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Summary</a:t>
            </a:r>
            <a:endParaRPr lang="en-US" dirty="0"/>
          </a:p>
        </p:txBody>
      </p:sp>
      <p:sp>
        <p:nvSpPr>
          <p:cNvPr id="5" name="Text Placeholder 4"/>
          <p:cNvSpPr>
            <a:spLocks noGrp="1"/>
          </p:cNvSpPr>
          <p:nvPr>
            <p:ph sz="half" idx="1"/>
          </p:nvPr>
        </p:nvSpPr>
        <p:spPr>
          <a:xfrm>
            <a:off x="457200" y="1124744"/>
            <a:ext cx="4038600" cy="5733256"/>
          </a:xfrm>
        </p:spPr>
        <p:txBody>
          <a:bodyPr>
            <a:normAutofit fontScale="40000" lnSpcReduction="20000"/>
          </a:bodyPr>
          <a:lstStyle/>
          <a:p>
            <a:r>
              <a:rPr lang="en-US" sz="4000" dirty="0" smtClean="0"/>
              <a:t>CF-CZ: format CF1A, CF1AA: </a:t>
            </a:r>
          </a:p>
          <a:p>
            <a:pPr lvl="1"/>
            <a:r>
              <a:rPr lang="en-US" sz="4000" dirty="0" smtClean="0"/>
              <a:t>Anywhere in Canada,</a:t>
            </a:r>
          </a:p>
          <a:p>
            <a:pPr lvl="1"/>
            <a:r>
              <a:rPr lang="en-US" sz="4000" dirty="0" smtClean="0"/>
              <a:t>CY9, CYØ: St-Paul Island and Sable Island </a:t>
            </a:r>
          </a:p>
          <a:p>
            <a:pPr lvl="1"/>
            <a:r>
              <a:rPr lang="en-US" sz="4000" dirty="0" smtClean="0"/>
              <a:t>Advanced  + 10 years (+ Morse)</a:t>
            </a:r>
          </a:p>
          <a:p>
            <a:pPr lvl="1"/>
            <a:endParaRPr lang="en-US" sz="4000" dirty="0" smtClean="0"/>
          </a:p>
          <a:p>
            <a:r>
              <a:rPr lang="en-US" sz="4000" dirty="0" smtClean="0"/>
              <a:t>VA: Format VA1AA, VA1AAA</a:t>
            </a:r>
          </a:p>
          <a:p>
            <a:pPr lvl="1"/>
            <a:r>
              <a:rPr lang="en-US" sz="4000" dirty="0" smtClean="0"/>
              <a:t>Conforms to current call areas</a:t>
            </a:r>
          </a:p>
          <a:p>
            <a:pPr lvl="1"/>
            <a:endParaRPr lang="en-US" sz="4000" dirty="0" smtClean="0"/>
          </a:p>
          <a:p>
            <a:r>
              <a:rPr lang="en-US" sz="4000" dirty="0" smtClean="0"/>
              <a:t>VAØ – new “entry level” certificate</a:t>
            </a:r>
          </a:p>
          <a:p>
            <a:endParaRPr lang="en-US" sz="4000" dirty="0" smtClean="0"/>
          </a:p>
          <a:p>
            <a:r>
              <a:rPr lang="en-US" sz="4000" dirty="0" smtClean="0"/>
              <a:t>VB*, VC: special prefixes for VAs</a:t>
            </a:r>
          </a:p>
          <a:p>
            <a:pPr lvl="1"/>
            <a:r>
              <a:rPr lang="en-US" sz="4000" dirty="0" smtClean="0"/>
              <a:t>Conforms to current call areas</a:t>
            </a:r>
          </a:p>
          <a:p>
            <a:pPr lvl="1"/>
            <a:r>
              <a:rPr lang="en-US" sz="4000" dirty="0" smtClean="0"/>
              <a:t>*strategic reserve  for growth</a:t>
            </a:r>
          </a:p>
          <a:p>
            <a:r>
              <a:rPr lang="en-US" sz="4000" dirty="0" smtClean="0"/>
              <a:t>VD: Special event stations</a:t>
            </a:r>
          </a:p>
          <a:p>
            <a:pPr lvl="1"/>
            <a:r>
              <a:rPr lang="en-US" sz="4000" dirty="0" smtClean="0"/>
              <a:t>Flexible format, no geographic significance</a:t>
            </a:r>
          </a:p>
          <a:p>
            <a:r>
              <a:rPr lang="en-US" sz="4000" dirty="0" smtClean="0"/>
              <a:t>VE: Format VE1AA, VE1AAA</a:t>
            </a:r>
          </a:p>
          <a:p>
            <a:pPr lvl="1"/>
            <a:r>
              <a:rPr lang="en-US" sz="4000" dirty="0" smtClean="0"/>
              <a:t>Conforms to current call areas</a:t>
            </a:r>
          </a:p>
          <a:p>
            <a:r>
              <a:rPr lang="en-US" sz="4000" dirty="0" smtClean="0"/>
              <a:t>VEØ: ships, space</a:t>
            </a:r>
          </a:p>
          <a:p>
            <a:r>
              <a:rPr lang="en-US" sz="4000" dirty="0" smtClean="0"/>
              <a:t>VF*, VG: special prefixes for VEs</a:t>
            </a:r>
          </a:p>
          <a:p>
            <a:pPr lvl="1"/>
            <a:r>
              <a:rPr lang="en-US" sz="4000" dirty="0" smtClean="0"/>
              <a:t>*strategic reserve for growth</a:t>
            </a:r>
          </a:p>
          <a:p>
            <a:pPr>
              <a:buNone/>
            </a:pPr>
            <a:endParaRPr lang="en-US" sz="2000" dirty="0"/>
          </a:p>
        </p:txBody>
      </p:sp>
      <p:sp>
        <p:nvSpPr>
          <p:cNvPr id="9" name="Content Placeholder 8"/>
          <p:cNvSpPr>
            <a:spLocks noGrp="1"/>
          </p:cNvSpPr>
          <p:nvPr>
            <p:ph sz="half" idx="2"/>
          </p:nvPr>
        </p:nvSpPr>
        <p:spPr>
          <a:xfrm>
            <a:off x="4648200" y="1124744"/>
            <a:ext cx="4038600" cy="5616624"/>
          </a:xfrm>
        </p:spPr>
        <p:txBody>
          <a:bodyPr>
            <a:normAutofit fontScale="40000" lnSpcReduction="20000"/>
          </a:bodyPr>
          <a:lstStyle/>
          <a:p>
            <a:r>
              <a:rPr lang="en-US" sz="4000" dirty="0" smtClean="0"/>
              <a:t>VO1</a:t>
            </a:r>
            <a:r>
              <a:rPr lang="en-US" sz="4000" dirty="0"/>
              <a:t>, VO2: format: VO1AA, VO2AAA</a:t>
            </a:r>
          </a:p>
          <a:p>
            <a:pPr lvl="1"/>
            <a:r>
              <a:rPr lang="en-US" sz="4000" dirty="0" smtClean="0"/>
              <a:t>Conforms to current call areas</a:t>
            </a:r>
            <a:endParaRPr lang="en-US" sz="4000" dirty="0"/>
          </a:p>
          <a:p>
            <a:r>
              <a:rPr lang="en-US" sz="4000" dirty="0"/>
              <a:t>VO3-VO4-VO5-VO6: </a:t>
            </a:r>
            <a:r>
              <a:rPr lang="en-US" sz="4000" dirty="0" smtClean="0"/>
              <a:t>special prefixes for </a:t>
            </a:r>
            <a:r>
              <a:rPr lang="en-US" sz="4000" dirty="0"/>
              <a:t>VO1/VO2 </a:t>
            </a:r>
            <a:r>
              <a:rPr lang="en-US" sz="4000" dirty="0" smtClean="0"/>
              <a:t>odd/even</a:t>
            </a:r>
            <a:endParaRPr lang="en-US" sz="4000" dirty="0"/>
          </a:p>
          <a:p>
            <a:r>
              <a:rPr lang="en-US" sz="4000" dirty="0"/>
              <a:t>VO7-VO8-VO9-VOØ: format: VO7A, VO8AA </a:t>
            </a:r>
            <a:r>
              <a:rPr lang="en-US" sz="4000" dirty="0" smtClean="0"/>
              <a:t>only in NL, odd/even</a:t>
            </a:r>
            <a:endParaRPr lang="en-US" sz="4000" dirty="0"/>
          </a:p>
          <a:p>
            <a:pPr lvl="1"/>
            <a:r>
              <a:rPr lang="en-US" sz="4000" dirty="0" smtClean="0"/>
              <a:t>Advanced  </a:t>
            </a:r>
            <a:r>
              <a:rPr lang="en-US" sz="4000" dirty="0"/>
              <a:t>+ 10 </a:t>
            </a:r>
            <a:r>
              <a:rPr lang="en-US" sz="4000" dirty="0" smtClean="0"/>
              <a:t>years (+ Morse)</a:t>
            </a:r>
            <a:endParaRPr lang="en-US" sz="4000" dirty="0"/>
          </a:p>
          <a:p>
            <a:r>
              <a:rPr lang="en-US" sz="4000" dirty="0" smtClean="0"/>
              <a:t>VX: Special event stations</a:t>
            </a:r>
          </a:p>
          <a:p>
            <a:pPr lvl="1"/>
            <a:r>
              <a:rPr lang="en-US" sz="4000" dirty="0" smtClean="0"/>
              <a:t>Flexible format, no geographic significance</a:t>
            </a:r>
          </a:p>
          <a:p>
            <a:pPr lvl="1"/>
            <a:r>
              <a:rPr lang="en-US" sz="4000" dirty="0" smtClean="0"/>
              <a:t>Exclusion for VX9aa</a:t>
            </a:r>
            <a:r>
              <a:rPr lang="en-US" sz="4000" dirty="0"/>
              <a:t>, </a:t>
            </a:r>
            <a:r>
              <a:rPr lang="en-US" sz="4000" dirty="0" smtClean="0"/>
              <a:t>VX9aaa</a:t>
            </a:r>
            <a:endParaRPr lang="en-US" sz="4000" dirty="0"/>
          </a:p>
          <a:p>
            <a:r>
              <a:rPr lang="en-US" sz="4000" dirty="0"/>
              <a:t>VYØ-VY1-VY2: format VYØAA, VY1AAA</a:t>
            </a:r>
          </a:p>
          <a:p>
            <a:pPr lvl="1"/>
            <a:r>
              <a:rPr lang="en-US" sz="4000" dirty="0" smtClean="0"/>
              <a:t>Conforms to current call areas</a:t>
            </a:r>
            <a:endParaRPr lang="en-US" sz="4000" dirty="0"/>
          </a:p>
          <a:p>
            <a:r>
              <a:rPr lang="en-US" sz="4000" dirty="0"/>
              <a:t>VY3, VY5: </a:t>
            </a:r>
            <a:r>
              <a:rPr lang="en-US" sz="4000" dirty="0" smtClean="0"/>
              <a:t>special prefixes for  VY1</a:t>
            </a:r>
          </a:p>
          <a:p>
            <a:pPr lvl="1"/>
            <a:r>
              <a:rPr lang="en-US" sz="3600" dirty="0" smtClean="0"/>
              <a:t>+ 2x1s for Adv+Morse+10yrs</a:t>
            </a:r>
            <a:endParaRPr lang="en-US" sz="3600" dirty="0"/>
          </a:p>
          <a:p>
            <a:r>
              <a:rPr lang="en-US" sz="4000" dirty="0"/>
              <a:t>VY4, VY6: </a:t>
            </a:r>
            <a:r>
              <a:rPr lang="en-US" sz="4000" dirty="0" smtClean="0"/>
              <a:t>special prefixes for VY2</a:t>
            </a:r>
          </a:p>
          <a:p>
            <a:pPr lvl="1"/>
            <a:r>
              <a:rPr lang="en-US" sz="3600" dirty="0" smtClean="0"/>
              <a:t>+ 2x1s for Adv+Morse+10yrs</a:t>
            </a:r>
            <a:endParaRPr lang="en-US" sz="3600" dirty="0"/>
          </a:p>
          <a:p>
            <a:r>
              <a:rPr lang="en-US" sz="4000" dirty="0"/>
              <a:t>VY7, VY8: </a:t>
            </a:r>
            <a:r>
              <a:rPr lang="en-US" sz="4000" dirty="0" smtClean="0"/>
              <a:t>special prefixes for VYØ</a:t>
            </a:r>
          </a:p>
          <a:p>
            <a:pPr lvl="1"/>
            <a:r>
              <a:rPr lang="en-US" sz="3600" dirty="0" smtClean="0"/>
              <a:t>+ 2x1s for Adv+Morse+10yrs</a:t>
            </a:r>
            <a:endParaRPr lang="en-US" sz="3600" dirty="0"/>
          </a:p>
          <a:p>
            <a:r>
              <a:rPr lang="en-US" sz="4000" dirty="0"/>
              <a:t>VY9: </a:t>
            </a:r>
            <a:r>
              <a:rPr lang="en-US" sz="4000" dirty="0" smtClean="0"/>
              <a:t>Stations of the Government of Canada</a:t>
            </a:r>
            <a:endParaRPr lang="en-US" sz="4000" dirty="0"/>
          </a:p>
          <a:p>
            <a:r>
              <a:rPr lang="en-US" sz="4000" dirty="0"/>
              <a:t>XJ-XO: Format XJ1A, XJ1AA: </a:t>
            </a:r>
          </a:p>
          <a:p>
            <a:pPr lvl="1"/>
            <a:r>
              <a:rPr lang="en-US" sz="4000" dirty="0" smtClean="0"/>
              <a:t>Anywhere in Canada,</a:t>
            </a:r>
          </a:p>
          <a:p>
            <a:pPr lvl="1"/>
            <a:r>
              <a:rPr lang="en-US" sz="4000" dirty="0" smtClean="0"/>
              <a:t>Advanced  + 10 years (+ Morse)</a:t>
            </a:r>
          </a:p>
          <a:p>
            <a:endParaRPr lang="en-US" sz="4000" dirty="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3399">
                <a:alpha val="8000"/>
              </a:srgbClr>
            </a:gs>
            <a:gs pos="25000">
              <a:srgbClr val="FF6633"/>
            </a:gs>
            <a:gs pos="50000">
              <a:srgbClr val="FFFF00"/>
            </a:gs>
            <a:gs pos="75000">
              <a:srgbClr val="01A78F"/>
            </a:gs>
            <a:gs pos="100000">
              <a:srgbClr val="3366FF"/>
            </a:gs>
          </a:gsLst>
          <a:lin ang="108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476672"/>
            <a:ext cx="8229600" cy="1368152"/>
          </a:xfrm>
        </p:spPr>
        <p:txBody>
          <a:bodyPr>
            <a:normAutofit fontScale="90000"/>
          </a:bodyPr>
          <a:lstStyle/>
          <a:p>
            <a:r>
              <a:rPr lang="en-US" dirty="0" smtClean="0"/>
              <a:t>If implemented by ISED, these proposals would:</a:t>
            </a:r>
            <a:br>
              <a:rPr lang="en-US" dirty="0" smtClean="0"/>
            </a:br>
            <a:endParaRPr lang="en-US" dirty="0"/>
          </a:p>
        </p:txBody>
      </p:sp>
      <p:sp>
        <p:nvSpPr>
          <p:cNvPr id="5" name="Text Placeholder 4"/>
          <p:cNvSpPr>
            <a:spLocks noGrp="1"/>
          </p:cNvSpPr>
          <p:nvPr>
            <p:ph idx="1"/>
          </p:nvPr>
        </p:nvSpPr>
        <p:spPr>
          <a:xfrm>
            <a:off x="457200" y="1196752"/>
            <a:ext cx="8229600" cy="4929411"/>
          </a:xfrm>
        </p:spPr>
        <p:txBody>
          <a:bodyPr>
            <a:noAutofit/>
          </a:bodyPr>
          <a:lstStyle/>
          <a:p>
            <a:pPr lvl="1"/>
            <a:endParaRPr lang="en-US" sz="1600" dirty="0" smtClean="0"/>
          </a:p>
          <a:p>
            <a:pPr lvl="1"/>
            <a:endParaRPr lang="en-US" sz="1600" dirty="0" smtClean="0"/>
          </a:p>
          <a:p>
            <a:pPr lvl="1"/>
            <a:r>
              <a:rPr lang="en-US" sz="1600" dirty="0" smtClean="0"/>
              <a:t>protect the current VA, VE, VO and VY call areas</a:t>
            </a:r>
          </a:p>
          <a:p>
            <a:pPr lvl="1"/>
            <a:r>
              <a:rPr lang="en-US" sz="1600" dirty="0" smtClean="0"/>
              <a:t>expand the use of all Canadian prefixes </a:t>
            </a:r>
          </a:p>
          <a:p>
            <a:pPr lvl="1"/>
            <a:r>
              <a:rPr lang="en-US" sz="1600" dirty="0" smtClean="0"/>
              <a:t>make fuller use of the historically significant VO prefixes</a:t>
            </a:r>
          </a:p>
          <a:p>
            <a:pPr lvl="1"/>
            <a:r>
              <a:rPr lang="en-US" sz="1600" dirty="0" smtClean="0"/>
              <a:t>reinforce the special character of the VO and VY call areas</a:t>
            </a:r>
          </a:p>
          <a:p>
            <a:pPr lvl="1"/>
            <a:r>
              <a:rPr lang="en-US" sz="1600" dirty="0" smtClean="0"/>
              <a:t>Reinforce the exclusivity of  the CY9 and CYØ prefixes</a:t>
            </a:r>
          </a:p>
          <a:p>
            <a:pPr lvl="1"/>
            <a:r>
              <a:rPr lang="en-US" sz="1600" dirty="0" smtClean="0"/>
              <a:t>allow for mobility of call signs for those who move</a:t>
            </a:r>
          </a:p>
          <a:p>
            <a:pPr lvl="2"/>
            <a:r>
              <a:rPr lang="en-US" sz="1600" b="1" i="1" dirty="0" smtClean="0"/>
              <a:t>ISED on call areas: administrative burden, serve no regulatory purpose</a:t>
            </a:r>
          </a:p>
          <a:p>
            <a:pPr lvl="1"/>
            <a:r>
              <a:rPr lang="en-US" sz="1600" dirty="0" smtClean="0"/>
              <a:t>permanently eliminate the shortage of two-letter </a:t>
            </a:r>
            <a:r>
              <a:rPr lang="en-US" sz="1600" smtClean="0"/>
              <a:t>call signs</a:t>
            </a:r>
            <a:endParaRPr lang="en-US" sz="1600" dirty="0" smtClean="0"/>
          </a:p>
          <a:p>
            <a:pPr lvl="1"/>
            <a:r>
              <a:rPr lang="en-US" sz="1600" dirty="0" smtClean="0"/>
              <a:t>respond to a significant demand for one-letter call signs</a:t>
            </a:r>
          </a:p>
          <a:p>
            <a:pPr lvl="1"/>
            <a:r>
              <a:rPr lang="en-US" sz="1600" dirty="0" smtClean="0"/>
              <a:t>make easier translation of special prefixes to regular call signs</a:t>
            </a:r>
          </a:p>
          <a:p>
            <a:pPr lvl="1"/>
            <a:r>
              <a:rPr lang="en-US" sz="1600" dirty="0" smtClean="0"/>
              <a:t>allow better choices for Special Event Station call signs</a:t>
            </a:r>
          </a:p>
          <a:p>
            <a:pPr lvl="1"/>
            <a:r>
              <a:rPr lang="en-US" sz="1600" dirty="0" smtClean="0"/>
              <a:t>provide incentives for Amateurs to upgrade their skills, knowledge and qualifications</a:t>
            </a:r>
          </a:p>
          <a:p>
            <a:pPr lvl="1"/>
            <a:r>
              <a:rPr lang="en-US" sz="1600" dirty="0" smtClean="0"/>
              <a:t>bring Canadian practices in line with ITU regulations and practices in many countries</a:t>
            </a:r>
          </a:p>
          <a:p>
            <a:pPr lvl="1"/>
            <a:r>
              <a:rPr lang="en-US" sz="1600" dirty="0" smtClean="0"/>
              <a:t>provide a policy that may not require revision for many decades</a:t>
            </a:r>
          </a:p>
          <a:p>
            <a:pPr lvl="1"/>
            <a:r>
              <a:rPr lang="en-US" sz="1600" dirty="0" smtClean="0"/>
              <a:t>take away nothing from anyone</a:t>
            </a:r>
            <a:endParaRPr lang="en-US"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ISED Policy on Amateur Radio Call Signs</a:t>
            </a:r>
            <a:br>
              <a:rPr lang="en-US" sz="3600" dirty="0" smtClean="0"/>
            </a:br>
            <a:r>
              <a:rPr lang="en-US" sz="3600" dirty="0" smtClean="0"/>
              <a:t>RAC Proposals for change</a:t>
            </a:r>
            <a:endParaRPr lang="en-US" sz="3600" dirty="0"/>
          </a:p>
        </p:txBody>
      </p:sp>
      <p:sp>
        <p:nvSpPr>
          <p:cNvPr id="3" name="Content Placeholder 2"/>
          <p:cNvSpPr>
            <a:spLocks noGrp="1"/>
          </p:cNvSpPr>
          <p:nvPr>
            <p:ph sz="half" idx="1"/>
          </p:nvPr>
        </p:nvSpPr>
        <p:spPr>
          <a:xfrm>
            <a:off x="457200" y="1340768"/>
            <a:ext cx="5554960" cy="5256584"/>
          </a:xfrm>
        </p:spPr>
        <p:txBody>
          <a:bodyPr>
            <a:noAutofit/>
          </a:bodyPr>
          <a:lstStyle/>
          <a:p>
            <a:pPr>
              <a:buNone/>
            </a:pPr>
            <a:r>
              <a:rPr lang="en-US" sz="2000" dirty="0" smtClean="0"/>
              <a:t>Current policy:</a:t>
            </a:r>
            <a:endParaRPr lang="en-US" sz="2000" dirty="0"/>
          </a:p>
          <a:p>
            <a:pPr>
              <a:buNone/>
            </a:pPr>
            <a:r>
              <a:rPr lang="en-US" sz="2000" dirty="0"/>
              <a:t>	- </a:t>
            </a:r>
            <a:r>
              <a:rPr lang="en-US" sz="2000" dirty="0" smtClean="0"/>
              <a:t>Call signs are allocated until you turn 125</a:t>
            </a:r>
          </a:p>
          <a:p>
            <a:pPr>
              <a:buNone/>
            </a:pPr>
            <a:r>
              <a:rPr lang="en-US" sz="2000" dirty="0" smtClean="0"/>
              <a:t>	- Consequences: Ghost Hams, unused call signs are </a:t>
            </a:r>
            <a:r>
              <a:rPr lang="en-US" sz="2000" dirty="0" smtClean="0"/>
              <a:t>artificially </a:t>
            </a:r>
            <a:r>
              <a:rPr lang="en-US" sz="2000" dirty="0" smtClean="0"/>
              <a:t>unavailable</a:t>
            </a:r>
            <a:endParaRPr lang="en-US" sz="2000" dirty="0"/>
          </a:p>
          <a:p>
            <a:pPr>
              <a:buNone/>
            </a:pPr>
            <a:r>
              <a:rPr lang="en-US" sz="2000" dirty="0" smtClean="0"/>
              <a:t>Proposal:</a:t>
            </a:r>
            <a:endParaRPr lang="en-US" sz="2000" dirty="0"/>
          </a:p>
          <a:p>
            <a:pPr>
              <a:buNone/>
            </a:pPr>
            <a:r>
              <a:rPr lang="en-US" sz="2000" dirty="0"/>
              <a:t>	- </a:t>
            </a:r>
            <a:r>
              <a:rPr lang="en-US" sz="2000" dirty="0" smtClean="0"/>
              <a:t>Renew registration of call signs every five years</a:t>
            </a:r>
            <a:endParaRPr lang="en-US" sz="2000" dirty="0"/>
          </a:p>
          <a:p>
            <a:pPr>
              <a:buNone/>
            </a:pPr>
            <a:r>
              <a:rPr lang="en-US" sz="2000" dirty="0" smtClean="0"/>
              <a:t>		Method: log in to the ISED website</a:t>
            </a:r>
            <a:endParaRPr lang="en-US" sz="2000" dirty="0"/>
          </a:p>
          <a:p>
            <a:pPr>
              <a:buNone/>
            </a:pPr>
            <a:r>
              <a:rPr lang="en-US" sz="2000" dirty="0"/>
              <a:t>	- </a:t>
            </a:r>
            <a:r>
              <a:rPr lang="en-US" sz="2000" dirty="0" smtClean="0"/>
              <a:t>After five years with no contact: suspend call</a:t>
            </a:r>
            <a:endParaRPr lang="en-US" sz="2000" dirty="0"/>
          </a:p>
          <a:p>
            <a:pPr>
              <a:buNone/>
            </a:pPr>
            <a:r>
              <a:rPr lang="en-US" sz="2000" dirty="0"/>
              <a:t>	- </a:t>
            </a:r>
            <a:r>
              <a:rPr lang="en-US" sz="2000" dirty="0" smtClean="0"/>
              <a:t>After six years with no contact: re-issue call</a:t>
            </a:r>
          </a:p>
          <a:p>
            <a:pPr>
              <a:buNone/>
            </a:pPr>
            <a:r>
              <a:rPr lang="en-US" sz="2000" dirty="0"/>
              <a:t>	- </a:t>
            </a:r>
            <a:r>
              <a:rPr lang="en-US" sz="2000" dirty="0" smtClean="0"/>
              <a:t>Those aged 75 or older: optional paper renewal</a:t>
            </a:r>
          </a:p>
          <a:p>
            <a:pPr>
              <a:buNone/>
            </a:pPr>
            <a:r>
              <a:rPr lang="en-US" sz="2000" b="1" i="1" u="sng" dirty="0" err="1" smtClean="0"/>
              <a:t>QuasquiCentennial</a:t>
            </a:r>
            <a:r>
              <a:rPr lang="en-US" sz="2000" b="1" i="1" u="sng" dirty="0" smtClean="0"/>
              <a:t> Wireless Association?</a:t>
            </a:r>
          </a:p>
          <a:p>
            <a:pPr>
              <a:buNone/>
            </a:pPr>
            <a:endParaRPr lang="en-US" sz="2000" dirty="0"/>
          </a:p>
        </p:txBody>
      </p:sp>
      <p:sp>
        <p:nvSpPr>
          <p:cNvPr id="4" name="Content Placeholder 3"/>
          <p:cNvSpPr>
            <a:spLocks noGrp="1"/>
          </p:cNvSpPr>
          <p:nvPr>
            <p:ph sz="half" idx="2"/>
          </p:nvPr>
        </p:nvSpPr>
        <p:spPr>
          <a:xfrm>
            <a:off x="6228184" y="1600200"/>
            <a:ext cx="2458616" cy="4525963"/>
          </a:xfrm>
        </p:spPr>
        <p:txBody>
          <a:bodyPr>
            <a:normAutofit fontScale="40000" lnSpcReduction="20000"/>
          </a:bodyPr>
          <a:lstStyle/>
          <a:p>
            <a:pPr lvl="0"/>
            <a:r>
              <a:rPr lang="en-US" dirty="0"/>
              <a:t>Renewal of the registration of call signs:</a:t>
            </a:r>
          </a:p>
          <a:p>
            <a:pPr lvl="1"/>
            <a:r>
              <a:rPr lang="en-US" dirty="0"/>
              <a:t>The registration of regular-issue call signs for individual Amateurs and Amateur Radio Club stations be subject to a periodic renewal.  RAC recommends a renewal period not exceeding five (5) years.  Renewals should normally be by individual Radio Amateurs and trustees of Club stations logging in to the ISED website.  Each login renews the registration for a further five (5) years.  </a:t>
            </a:r>
          </a:p>
          <a:p>
            <a:pPr lvl="1"/>
            <a:r>
              <a:rPr lang="en-US" dirty="0"/>
              <a:t>If more than five years lapses since the most recent renewal, ISED will suspend the registration of that call sign for a period of one year.  This will allow the holder of a lapsed call sign to recover that call sign.  After six years elapses since the most recent renewal, that call sign may be made available for registration to any qualified individual or club.</a:t>
            </a:r>
          </a:p>
          <a:p>
            <a:pPr lvl="1"/>
            <a:r>
              <a:rPr lang="en-US" dirty="0"/>
              <a:t>Persons aged seventy-five (75) or older should be allowed to renew the registration of their call signs by mail or some similar paper process.</a:t>
            </a:r>
          </a:p>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0" y="5661248"/>
            <a:ext cx="1774825" cy="1082675"/>
          </a:xfrm>
          <a:prstGeom prst="rect">
            <a:avLst/>
          </a:prstGeom>
          <a:noFill/>
          <a:ln w="9525">
            <a:noFill/>
            <a:miter lim="800000"/>
            <a:headEnd/>
            <a:tailEnd/>
          </a:ln>
          <a:effectLst/>
        </p:spPr>
      </p:pic>
      <p:pic>
        <p:nvPicPr>
          <p:cNvPr id="6" name="Picture 2"/>
          <p:cNvPicPr>
            <a:picLocks noChangeAspect="1" noChangeArrowheads="1"/>
          </p:cNvPicPr>
          <p:nvPr/>
        </p:nvPicPr>
        <p:blipFill>
          <a:blip r:embed="rId2" cstate="print"/>
          <a:srcRect/>
          <a:stretch>
            <a:fillRect/>
          </a:stretch>
        </p:blipFill>
        <p:spPr bwMode="auto">
          <a:xfrm>
            <a:off x="1259632" y="5661248"/>
            <a:ext cx="1774825" cy="1082675"/>
          </a:xfrm>
          <a:prstGeom prst="rect">
            <a:avLst/>
          </a:prstGeom>
          <a:noFill/>
          <a:ln w="9525">
            <a:noFill/>
            <a:miter lim="800000"/>
            <a:headEnd/>
            <a:tailEnd/>
          </a:ln>
          <a:effectLst/>
        </p:spPr>
      </p:pic>
      <p:pic>
        <p:nvPicPr>
          <p:cNvPr id="7" name="Picture 2"/>
          <p:cNvPicPr>
            <a:picLocks noChangeAspect="1" noChangeArrowheads="1"/>
          </p:cNvPicPr>
          <p:nvPr/>
        </p:nvPicPr>
        <p:blipFill>
          <a:blip r:embed="rId2" cstate="print"/>
          <a:srcRect/>
          <a:stretch>
            <a:fillRect/>
          </a:stretch>
        </p:blipFill>
        <p:spPr bwMode="auto">
          <a:xfrm>
            <a:off x="2555776" y="5661248"/>
            <a:ext cx="1774825" cy="1082675"/>
          </a:xfrm>
          <a:prstGeom prst="rect">
            <a:avLst/>
          </a:prstGeom>
          <a:noFill/>
          <a:ln w="9525">
            <a:noFill/>
            <a:miter lim="800000"/>
            <a:headEnd/>
            <a:tailEnd/>
          </a:ln>
          <a:effectLst/>
        </p:spPr>
      </p:pic>
      <p:pic>
        <p:nvPicPr>
          <p:cNvPr id="8" name="Picture 2"/>
          <p:cNvPicPr>
            <a:picLocks noChangeAspect="1" noChangeArrowheads="1"/>
          </p:cNvPicPr>
          <p:nvPr/>
        </p:nvPicPr>
        <p:blipFill>
          <a:blip r:embed="rId2" cstate="print"/>
          <a:srcRect/>
          <a:stretch>
            <a:fillRect/>
          </a:stretch>
        </p:blipFill>
        <p:spPr bwMode="auto">
          <a:xfrm>
            <a:off x="3851920" y="5661248"/>
            <a:ext cx="1774825" cy="1082675"/>
          </a:xfrm>
          <a:prstGeom prst="rect">
            <a:avLst/>
          </a:prstGeom>
          <a:noFill/>
          <a:ln w="9525">
            <a:noFill/>
            <a:miter lim="800000"/>
            <a:headEnd/>
            <a:tailEnd/>
          </a:ln>
          <a:effectLst/>
        </p:spPr>
      </p:pic>
      <p:pic>
        <p:nvPicPr>
          <p:cNvPr id="9" name="Picture 2"/>
          <p:cNvPicPr>
            <a:picLocks noChangeAspect="1" noChangeArrowheads="1"/>
          </p:cNvPicPr>
          <p:nvPr/>
        </p:nvPicPr>
        <p:blipFill>
          <a:blip r:embed="rId2" cstate="print"/>
          <a:srcRect/>
          <a:stretch>
            <a:fillRect/>
          </a:stretch>
        </p:blipFill>
        <p:spPr bwMode="auto">
          <a:xfrm>
            <a:off x="5148064" y="5661248"/>
            <a:ext cx="1774825" cy="1082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RAC Proposal: VEØ </a:t>
            </a:r>
            <a:r>
              <a:rPr lang="en-US" dirty="0"/>
              <a:t>– </a:t>
            </a:r>
            <a:r>
              <a:rPr lang="en-US" dirty="0" smtClean="0"/>
              <a:t>add space</a:t>
            </a:r>
            <a:endParaRPr lang="en-US" dirty="0"/>
          </a:p>
        </p:txBody>
      </p:sp>
      <p:sp>
        <p:nvSpPr>
          <p:cNvPr id="3" name="Content Placeholder 2"/>
          <p:cNvSpPr>
            <a:spLocks noGrp="1"/>
          </p:cNvSpPr>
          <p:nvPr>
            <p:ph sz="half" idx="1"/>
          </p:nvPr>
        </p:nvSpPr>
        <p:spPr>
          <a:xfrm>
            <a:off x="457200" y="1600200"/>
            <a:ext cx="5554960" cy="4525963"/>
          </a:xfrm>
        </p:spPr>
        <p:txBody>
          <a:bodyPr>
            <a:normAutofit fontScale="55000" lnSpcReduction="20000"/>
          </a:bodyPr>
          <a:lstStyle/>
          <a:p>
            <a:r>
              <a:rPr lang="en-US" sz="4400" dirty="0" err="1" smtClean="0"/>
              <a:t>Authorise</a:t>
            </a:r>
            <a:r>
              <a:rPr lang="en-US" sz="4400" dirty="0" smtClean="0"/>
              <a:t> VEØ call signs for:</a:t>
            </a:r>
            <a:endParaRPr lang="en-US" sz="4400" dirty="0"/>
          </a:p>
          <a:p>
            <a:pPr lvl="1"/>
            <a:r>
              <a:rPr lang="en-US" sz="4400" dirty="0" smtClean="0"/>
              <a:t>Canadian Amateur Satellites</a:t>
            </a:r>
            <a:endParaRPr lang="en-US" sz="4400" dirty="0"/>
          </a:p>
          <a:p>
            <a:pPr lvl="1"/>
            <a:r>
              <a:rPr lang="en-US" sz="4400" dirty="0" smtClean="0"/>
              <a:t>Canadian Astronauts on space missions</a:t>
            </a:r>
            <a:endParaRPr lang="en-US" sz="4400" dirty="0"/>
          </a:p>
          <a:p>
            <a:pPr lvl="1"/>
            <a:r>
              <a:rPr lang="en-US" sz="4400" dirty="0" smtClean="0"/>
              <a:t>Club stations on the ISS or similar</a:t>
            </a:r>
            <a:endParaRPr lang="en-US" sz="4400" dirty="0"/>
          </a:p>
          <a:p>
            <a:endParaRPr lang="en-US" sz="4400" dirty="0"/>
          </a:p>
          <a:p>
            <a:r>
              <a:rPr lang="en-US" sz="4400" dirty="0" smtClean="0"/>
              <a:t>Fix the text:</a:t>
            </a:r>
            <a:endParaRPr lang="en-US" sz="4400" dirty="0"/>
          </a:p>
          <a:p>
            <a:pPr lvl="1"/>
            <a:r>
              <a:rPr lang="en-US" sz="4000" dirty="0" smtClean="0"/>
              <a:t>Clarify that VEØ call signs may only be used on ships outside Canadian waters or in space</a:t>
            </a:r>
            <a:endParaRPr lang="en-US" sz="4000" dirty="0"/>
          </a:p>
        </p:txBody>
      </p:sp>
      <p:sp>
        <p:nvSpPr>
          <p:cNvPr id="4" name="Content Placeholder 3"/>
          <p:cNvSpPr>
            <a:spLocks noGrp="1"/>
          </p:cNvSpPr>
          <p:nvPr>
            <p:ph sz="half" idx="2"/>
          </p:nvPr>
        </p:nvSpPr>
        <p:spPr>
          <a:xfrm>
            <a:off x="6228184" y="1600200"/>
            <a:ext cx="2458616" cy="4525963"/>
          </a:xfrm>
        </p:spPr>
        <p:txBody>
          <a:bodyPr>
            <a:normAutofit fontScale="55000" lnSpcReduction="20000"/>
          </a:bodyPr>
          <a:lstStyle/>
          <a:p>
            <a:pPr lvl="0"/>
            <a:r>
              <a:rPr lang="en-US" dirty="0"/>
              <a:t>Expansion of the use of VEØ call signs:</a:t>
            </a:r>
          </a:p>
          <a:p>
            <a:pPr lvl="1"/>
            <a:r>
              <a:rPr lang="en-US" dirty="0"/>
              <a:t>  VEØ call signs should also be authorized for use as identifiers for Canadian Amateur Radio Satellites, Canadian astronauts while on missions in space, and as club stations aboard the International Space Station or similar permanent missions in space.</a:t>
            </a:r>
          </a:p>
          <a:p>
            <a:pPr lvl="1"/>
            <a:r>
              <a:rPr lang="en-US" dirty="0"/>
              <a:t>The language describing the use of the VEØ call signs should be clarified to make clear that VEØ call signs may only be used on water vessels outside Canadian territorial waters and in space. </a:t>
            </a:r>
          </a:p>
          <a:p>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07504" y="5229200"/>
            <a:ext cx="1317625" cy="12954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1403648" y="5229200"/>
            <a:ext cx="3600399" cy="1302790"/>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cstate="print"/>
          <a:srcRect/>
          <a:stretch>
            <a:fillRect/>
          </a:stretch>
        </p:blipFill>
        <p:spPr bwMode="auto">
          <a:xfrm>
            <a:off x="5004048" y="5229200"/>
            <a:ext cx="1381370" cy="1296144"/>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cstate="print"/>
          <a:srcRect/>
          <a:stretch>
            <a:fillRect/>
          </a:stretch>
        </p:blipFill>
        <p:spPr bwMode="auto">
          <a:xfrm>
            <a:off x="5076056" y="1988840"/>
            <a:ext cx="1656184" cy="1084423"/>
          </a:xfrm>
          <a:prstGeom prst="rect">
            <a:avLst/>
          </a:prstGeom>
          <a:noFill/>
          <a:ln w="9525">
            <a:noFill/>
            <a:miter lim="800000"/>
            <a:headEnd/>
            <a:tailEnd/>
          </a:ln>
          <a:effectLst/>
        </p:spPr>
      </p:pic>
      <p:pic>
        <p:nvPicPr>
          <p:cNvPr id="3079" name="Picture 7"/>
          <p:cNvPicPr>
            <a:picLocks noChangeAspect="1" noChangeArrowheads="1"/>
          </p:cNvPicPr>
          <p:nvPr/>
        </p:nvPicPr>
        <p:blipFill>
          <a:blip r:embed="rId6" cstate="print"/>
          <a:srcRect/>
          <a:stretch>
            <a:fillRect/>
          </a:stretch>
        </p:blipFill>
        <p:spPr bwMode="auto">
          <a:xfrm>
            <a:off x="6948264" y="5720553"/>
            <a:ext cx="1944216" cy="1137447"/>
          </a:xfrm>
          <a:prstGeom prst="rect">
            <a:avLst/>
          </a:prstGeom>
          <a:noFill/>
          <a:ln w="9525">
            <a:noFill/>
            <a:miter lim="800000"/>
            <a:headEnd/>
            <a:tailEnd/>
          </a:ln>
          <a:effectLst/>
        </p:spPr>
      </p:pic>
      <p:pic>
        <p:nvPicPr>
          <p:cNvPr id="3081" name="Picture 9" descr="https://cdn-bio.qrz.com/s/ve0js/ve0js_cover_photo.jpg"/>
          <p:cNvPicPr>
            <a:picLocks noChangeAspect="1" noChangeArrowheads="1"/>
          </p:cNvPicPr>
          <p:nvPr/>
        </p:nvPicPr>
        <p:blipFill>
          <a:blip r:embed="rId7" cstate="print"/>
          <a:srcRect/>
          <a:stretch>
            <a:fillRect/>
          </a:stretch>
        </p:blipFill>
        <p:spPr bwMode="auto">
          <a:xfrm>
            <a:off x="2555775" y="3284984"/>
            <a:ext cx="2460979" cy="774753"/>
          </a:xfrm>
          <a:prstGeom prst="rect">
            <a:avLst/>
          </a:prstGeom>
          <a:noFill/>
        </p:spPr>
      </p:pic>
      <p:pic>
        <p:nvPicPr>
          <p:cNvPr id="3082" name="Picture 10"/>
          <p:cNvPicPr>
            <a:picLocks noChangeAspect="1" noChangeArrowheads="1"/>
          </p:cNvPicPr>
          <p:nvPr/>
        </p:nvPicPr>
        <p:blipFill>
          <a:blip r:embed="rId8" cstate="print"/>
          <a:srcRect/>
          <a:stretch>
            <a:fillRect/>
          </a:stretch>
        </p:blipFill>
        <p:spPr bwMode="auto">
          <a:xfrm>
            <a:off x="5004048" y="3284984"/>
            <a:ext cx="1944216" cy="8241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RAC Proposal – “cooling-off” period</a:t>
            </a:r>
            <a:endParaRPr lang="en-US" dirty="0"/>
          </a:p>
        </p:txBody>
      </p:sp>
      <p:sp>
        <p:nvSpPr>
          <p:cNvPr id="3" name="Content Placeholder 2"/>
          <p:cNvSpPr>
            <a:spLocks noGrp="1"/>
          </p:cNvSpPr>
          <p:nvPr>
            <p:ph sz="half" idx="1"/>
          </p:nvPr>
        </p:nvSpPr>
        <p:spPr>
          <a:xfrm>
            <a:off x="457200" y="1600200"/>
            <a:ext cx="5554960" cy="4525963"/>
          </a:xfrm>
        </p:spPr>
        <p:txBody>
          <a:bodyPr>
            <a:noAutofit/>
          </a:bodyPr>
          <a:lstStyle/>
          <a:p>
            <a:r>
              <a:rPr lang="fr-FR" sz="3200" dirty="0" smtClean="0"/>
              <a:t>If a call </a:t>
            </a:r>
            <a:r>
              <a:rPr lang="fr-FR" sz="3200" dirty="0" err="1" smtClean="0"/>
              <a:t>sign</a:t>
            </a:r>
            <a:r>
              <a:rPr lang="fr-FR" sz="3200" dirty="0" smtClean="0"/>
              <a:t> has been </a:t>
            </a:r>
            <a:r>
              <a:rPr lang="fr-FR" sz="3200" dirty="0" err="1" smtClean="0"/>
              <a:t>surrendered</a:t>
            </a:r>
            <a:r>
              <a:rPr lang="fr-FR" sz="3200" dirty="0" smtClean="0"/>
              <a:t>:</a:t>
            </a:r>
            <a:endParaRPr lang="fr-FR" sz="3200" dirty="0"/>
          </a:p>
          <a:p>
            <a:pPr lvl="1"/>
            <a:r>
              <a:rPr lang="fr-FR" sz="3200" dirty="0" err="1" smtClean="0"/>
              <a:t>After</a:t>
            </a:r>
            <a:r>
              <a:rPr lang="fr-FR" sz="3200" dirty="0" smtClean="0"/>
              <a:t> a </a:t>
            </a:r>
            <a:r>
              <a:rPr lang="fr-FR" sz="3200" dirty="0" err="1" smtClean="0"/>
              <a:t>year</a:t>
            </a:r>
            <a:r>
              <a:rPr lang="fr-FR" sz="3200" dirty="0" smtClean="0"/>
              <a:t>, </a:t>
            </a:r>
            <a:r>
              <a:rPr lang="fr-FR" sz="3200" dirty="0" err="1" smtClean="0"/>
              <a:t>it</a:t>
            </a:r>
            <a:r>
              <a:rPr lang="fr-FR" sz="3200" dirty="0" smtClean="0"/>
              <a:t> </a:t>
            </a:r>
            <a:r>
              <a:rPr lang="fr-FR" sz="3200" dirty="0" err="1" smtClean="0"/>
              <a:t>can</a:t>
            </a:r>
            <a:r>
              <a:rPr lang="fr-FR" sz="3200" dirty="0" smtClean="0"/>
              <a:t> </a:t>
            </a:r>
            <a:r>
              <a:rPr lang="fr-FR" sz="3200" dirty="0" err="1" smtClean="0"/>
              <a:t>be</a:t>
            </a:r>
            <a:r>
              <a:rPr lang="fr-FR" sz="3200" dirty="0" smtClean="0"/>
              <a:t> made </a:t>
            </a:r>
            <a:r>
              <a:rPr lang="fr-FR" sz="3200" dirty="0" err="1" smtClean="0"/>
              <a:t>available</a:t>
            </a:r>
            <a:r>
              <a:rPr lang="fr-FR" sz="3200" dirty="0" smtClean="0"/>
              <a:t> to </a:t>
            </a:r>
            <a:r>
              <a:rPr lang="fr-FR" sz="3200" dirty="0" err="1" smtClean="0"/>
              <a:t>any</a:t>
            </a:r>
            <a:r>
              <a:rPr lang="fr-FR" sz="3200" dirty="0" smtClean="0"/>
              <a:t> </a:t>
            </a:r>
            <a:r>
              <a:rPr lang="fr-FR" sz="3200" dirty="0" err="1" smtClean="0"/>
              <a:t>qualified</a:t>
            </a:r>
            <a:r>
              <a:rPr lang="fr-FR" sz="3200" dirty="0" smtClean="0"/>
              <a:t> </a:t>
            </a:r>
            <a:r>
              <a:rPr lang="fr-FR" sz="3200" dirty="0" err="1" smtClean="0"/>
              <a:t>individual</a:t>
            </a:r>
            <a:r>
              <a:rPr lang="fr-FR" sz="3200" dirty="0" smtClean="0"/>
              <a:t> or club</a:t>
            </a:r>
            <a:endParaRPr lang="en-US" sz="3200" dirty="0"/>
          </a:p>
        </p:txBody>
      </p:sp>
      <p:sp>
        <p:nvSpPr>
          <p:cNvPr id="4" name="Content Placeholder 3"/>
          <p:cNvSpPr>
            <a:spLocks noGrp="1"/>
          </p:cNvSpPr>
          <p:nvPr>
            <p:ph sz="half" idx="2"/>
          </p:nvPr>
        </p:nvSpPr>
        <p:spPr>
          <a:xfrm>
            <a:off x="6228184" y="1600200"/>
            <a:ext cx="2458616" cy="4525963"/>
          </a:xfrm>
        </p:spPr>
        <p:txBody>
          <a:bodyPr>
            <a:normAutofit fontScale="70000" lnSpcReduction="20000"/>
          </a:bodyPr>
          <a:lstStyle/>
          <a:p>
            <a:pPr lvl="0"/>
            <a:r>
              <a:rPr lang="en-US" dirty="0"/>
              <a:t>“Cooling-off” period following the surrender of a call sign:</a:t>
            </a:r>
          </a:p>
          <a:p>
            <a:pPr lvl="1"/>
            <a:r>
              <a:rPr lang="en-US" dirty="0"/>
              <a:t>In cases where a call sign has been surrendered by an individual or a club, that call sign should be withheld from re-issue for a period of one (1) year, after which it may be made available for re-issue to any qualified individual or club.</a:t>
            </a:r>
          </a:p>
          <a:p>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2699792" y="4221088"/>
            <a:ext cx="3036054" cy="230906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RAC Proposal – Two-Letter Calls</a:t>
            </a:r>
            <a:endParaRPr lang="en-US" dirty="0"/>
          </a:p>
        </p:txBody>
      </p:sp>
      <p:sp>
        <p:nvSpPr>
          <p:cNvPr id="3" name="Content Placeholder 2"/>
          <p:cNvSpPr>
            <a:spLocks noGrp="1"/>
          </p:cNvSpPr>
          <p:nvPr>
            <p:ph sz="half" idx="1"/>
          </p:nvPr>
        </p:nvSpPr>
        <p:spPr>
          <a:xfrm>
            <a:off x="457200" y="1412776"/>
            <a:ext cx="5987008" cy="4713387"/>
          </a:xfrm>
        </p:spPr>
        <p:txBody>
          <a:bodyPr>
            <a:noAutofit/>
          </a:bodyPr>
          <a:lstStyle/>
          <a:p>
            <a:r>
              <a:rPr lang="en-US" sz="2000" dirty="0" smtClean="0"/>
              <a:t>Ex: VE1</a:t>
            </a:r>
            <a:r>
              <a:rPr lang="en-US" sz="2000" i="1" u="sng" dirty="0" smtClean="0"/>
              <a:t>AA</a:t>
            </a:r>
            <a:endParaRPr lang="en-US" sz="2000" dirty="0"/>
          </a:p>
          <a:p>
            <a:pPr lvl="1"/>
            <a:r>
              <a:rPr lang="en-US" sz="2000" dirty="0" smtClean="0"/>
              <a:t>Current policy: </a:t>
            </a:r>
            <a:endParaRPr lang="en-US" sz="2000" dirty="0"/>
          </a:p>
          <a:p>
            <a:pPr lvl="2"/>
            <a:r>
              <a:rPr lang="en-US" dirty="0" smtClean="0"/>
              <a:t>Five Years experience</a:t>
            </a:r>
            <a:endParaRPr lang="en-US" dirty="0"/>
          </a:p>
          <a:p>
            <a:pPr lvl="3"/>
            <a:r>
              <a:rPr lang="en-US" sz="2000" dirty="0"/>
              <a:t>Exceptions </a:t>
            </a:r>
            <a:r>
              <a:rPr lang="en-US" sz="2000" dirty="0" smtClean="0"/>
              <a:t>Labrador</a:t>
            </a:r>
            <a:r>
              <a:rPr lang="en-US" sz="2000" dirty="0"/>
              <a:t>, NB, PE, NU, NT, YT</a:t>
            </a:r>
          </a:p>
          <a:p>
            <a:pPr>
              <a:buNone/>
            </a:pPr>
            <a:r>
              <a:rPr lang="en-US" sz="2000" dirty="0" smtClean="0"/>
              <a:t>Proposal:</a:t>
            </a:r>
            <a:endParaRPr lang="en-US" sz="2000" dirty="0"/>
          </a:p>
          <a:p>
            <a:pPr lvl="1"/>
            <a:r>
              <a:rPr lang="en-US" sz="2000" dirty="0" smtClean="0"/>
              <a:t>Available to individuals who are:</a:t>
            </a:r>
            <a:endParaRPr lang="en-US" sz="2000" dirty="0"/>
          </a:p>
          <a:p>
            <a:pPr lvl="2"/>
            <a:r>
              <a:rPr lang="en-US" dirty="0" smtClean="0"/>
              <a:t>Holders of an Advanced certificate, and </a:t>
            </a:r>
            <a:endParaRPr lang="en-US" dirty="0"/>
          </a:p>
          <a:p>
            <a:pPr lvl="2"/>
            <a:r>
              <a:rPr lang="en-US" dirty="0" smtClean="0"/>
              <a:t>Have held a Canadian certificate for ten years</a:t>
            </a:r>
            <a:endParaRPr lang="en-US" dirty="0"/>
          </a:p>
          <a:p>
            <a:pPr lvl="1"/>
            <a:r>
              <a:rPr lang="en-US" sz="2000" dirty="0" smtClean="0"/>
              <a:t>Abolish the exception for new Amateurs in </a:t>
            </a:r>
            <a:r>
              <a:rPr lang="en-US" sz="2000" dirty="0"/>
              <a:t>VE8, VE9, VO2, VYØ, VY1 </a:t>
            </a:r>
            <a:r>
              <a:rPr lang="en-US" sz="2000" dirty="0" smtClean="0"/>
              <a:t>and VY2 to hold two-letter call signs</a:t>
            </a:r>
            <a:endParaRPr lang="en-US" sz="2000" dirty="0"/>
          </a:p>
          <a:p>
            <a:pPr marL="457200" lvl="1" indent="0">
              <a:buNone/>
            </a:pPr>
            <a:r>
              <a:rPr lang="en-US" sz="2000" dirty="0"/>
              <a:t> </a:t>
            </a:r>
          </a:p>
        </p:txBody>
      </p:sp>
      <p:sp>
        <p:nvSpPr>
          <p:cNvPr id="4" name="Content Placeholder 3"/>
          <p:cNvSpPr>
            <a:spLocks noGrp="1"/>
          </p:cNvSpPr>
          <p:nvPr>
            <p:ph sz="half" idx="2"/>
          </p:nvPr>
        </p:nvSpPr>
        <p:spPr>
          <a:xfrm>
            <a:off x="6228184" y="1600200"/>
            <a:ext cx="2458616" cy="4525963"/>
          </a:xfrm>
        </p:spPr>
        <p:txBody>
          <a:bodyPr>
            <a:normAutofit fontScale="40000" lnSpcReduction="20000"/>
          </a:bodyPr>
          <a:lstStyle/>
          <a:p>
            <a:pPr lvl="0"/>
            <a:r>
              <a:rPr lang="en-US" dirty="0"/>
              <a:t>“Two-Letter” Call Signs:</a:t>
            </a:r>
          </a:p>
          <a:p>
            <a:pPr lvl="1"/>
            <a:r>
              <a:rPr lang="en-US" dirty="0"/>
              <a:t>An individual seeking to be issued a call sign with a two-letter suffix (</a:t>
            </a:r>
            <a:r>
              <a:rPr lang="en-US" dirty="0" err="1"/>
              <a:t>ie</a:t>
            </a:r>
            <a:r>
              <a:rPr lang="en-US" dirty="0"/>
              <a:t>., VE1</a:t>
            </a:r>
            <a:r>
              <a:rPr lang="en-US" b="1" i="1" u="sng" dirty="0"/>
              <a:t>AA</a:t>
            </a:r>
            <a:r>
              <a:rPr lang="en-US" dirty="0"/>
              <a:t>) must hold a Canadian Amateur certificate for no less than ten (10) years and hold the Advanced qualification.  </a:t>
            </a:r>
          </a:p>
          <a:p>
            <a:pPr lvl="1"/>
            <a:r>
              <a:rPr lang="en-US" dirty="0"/>
              <a:t>This qualification should be applied in every call area of Canada without the current exemption for those areas which have small Amateur populations.   The current areas with that exemption are: Northwest Territories (VE8), New Brunswick (VE9), Labrador (VO2), Nunavut (VYØ), Yukon (VY1) and Prince Edward Island (VY2).  </a:t>
            </a:r>
          </a:p>
          <a:p>
            <a:pPr lvl="1"/>
            <a:r>
              <a:rPr lang="en-US" dirty="0"/>
              <a:t>The effect of this change would require all newly-certified Radio </a:t>
            </a:r>
            <a:r>
              <a:rPr lang="en-US" dirty="0" err="1"/>
              <a:t>Amateus</a:t>
            </a:r>
            <a:r>
              <a:rPr lang="en-US" dirty="0"/>
              <a:t> in Canada to be issued with three-letter suffixed call signs (</a:t>
            </a:r>
            <a:r>
              <a:rPr lang="en-US" dirty="0" err="1"/>
              <a:t>ie</a:t>
            </a:r>
            <a:r>
              <a:rPr lang="en-US" dirty="0"/>
              <a:t>., VE1</a:t>
            </a:r>
            <a:r>
              <a:rPr lang="en-US" b="1" i="1" u="sng" dirty="0"/>
              <a:t>AAA</a:t>
            </a:r>
            <a:r>
              <a:rPr lang="en-US" dirty="0"/>
              <a:t>).</a:t>
            </a:r>
          </a:p>
          <a:p>
            <a:r>
              <a:rPr lang="en-US" dirty="0"/>
              <a:t>The only exception would be for persons seeking acquire the two-letter call sign of a recently-deceased close relative.  The ten (10) year qualification would not apply in these cases, but the requirement to hold an Advanced qualification would apply.</a:t>
            </a:r>
          </a:p>
        </p:txBody>
      </p:sp>
      <p:pic>
        <p:nvPicPr>
          <p:cNvPr id="5122" name="Picture 2"/>
          <p:cNvPicPr>
            <a:picLocks noChangeAspect="1" noChangeArrowheads="1"/>
          </p:cNvPicPr>
          <p:nvPr/>
        </p:nvPicPr>
        <p:blipFill>
          <a:blip r:embed="rId2" cstate="print"/>
          <a:srcRect/>
          <a:stretch>
            <a:fillRect/>
          </a:stretch>
        </p:blipFill>
        <p:spPr bwMode="auto">
          <a:xfrm>
            <a:off x="3923928" y="1124744"/>
            <a:ext cx="2356743" cy="1474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RAC Proposal – “Silent keys”</a:t>
            </a:r>
            <a:endParaRPr lang="en-US" dirty="0"/>
          </a:p>
        </p:txBody>
      </p:sp>
      <p:sp>
        <p:nvSpPr>
          <p:cNvPr id="3" name="Content Placeholder 2"/>
          <p:cNvSpPr>
            <a:spLocks noGrp="1"/>
          </p:cNvSpPr>
          <p:nvPr>
            <p:ph sz="half" idx="1"/>
          </p:nvPr>
        </p:nvSpPr>
        <p:spPr>
          <a:xfrm>
            <a:off x="457200" y="1600200"/>
            <a:ext cx="5554960" cy="5257800"/>
          </a:xfrm>
        </p:spPr>
        <p:txBody>
          <a:bodyPr>
            <a:normAutofit fontScale="32500" lnSpcReduction="20000"/>
          </a:bodyPr>
          <a:lstStyle/>
          <a:p>
            <a:r>
              <a:rPr lang="en-US" sz="9800" dirty="0"/>
              <a:t>Exception:</a:t>
            </a:r>
            <a:endParaRPr lang="en-CA" sz="9800" dirty="0"/>
          </a:p>
          <a:p>
            <a:r>
              <a:rPr lang="en-CA" sz="9800" dirty="0" smtClean="0"/>
              <a:t>Maintain the preferred access for family members to obtain the call of a silent key</a:t>
            </a:r>
            <a:endParaRPr lang="en-US" sz="9800" dirty="0"/>
          </a:p>
          <a:p>
            <a:r>
              <a:rPr lang="en-CA" sz="9800" dirty="0" smtClean="0"/>
              <a:t>To gain the two-letter call of a deceased relative, one would have to hold an Advanced certificate</a:t>
            </a:r>
            <a:endParaRPr lang="en-CA" sz="9800" dirty="0"/>
          </a:p>
          <a:p>
            <a:pPr lvl="1"/>
            <a:r>
              <a:rPr lang="en-US" sz="9800" dirty="0" smtClean="0"/>
              <a:t>The proposed “10 year” qualification would not apply.</a:t>
            </a:r>
            <a:endParaRPr lang="en-CA" sz="2000" dirty="0"/>
          </a:p>
        </p:txBody>
      </p:sp>
      <p:sp>
        <p:nvSpPr>
          <p:cNvPr id="4" name="Content Placeholder 3"/>
          <p:cNvSpPr>
            <a:spLocks noGrp="1"/>
          </p:cNvSpPr>
          <p:nvPr>
            <p:ph sz="half" idx="2"/>
          </p:nvPr>
        </p:nvSpPr>
        <p:spPr>
          <a:xfrm>
            <a:off x="6228184" y="1600200"/>
            <a:ext cx="2458616" cy="4525963"/>
          </a:xfrm>
        </p:spPr>
        <p:txBody>
          <a:bodyPr>
            <a:normAutofit fontScale="32500" lnSpcReduction="20000"/>
          </a:bodyPr>
          <a:lstStyle/>
          <a:p>
            <a:pPr lvl="0"/>
            <a:r>
              <a:rPr lang="en-US" dirty="0"/>
              <a:t>“Silent Keys” – Deceased Radio Amateurs’ call signs:</a:t>
            </a:r>
          </a:p>
          <a:p>
            <a:pPr lvl="1"/>
            <a:r>
              <a:rPr lang="en-US" dirty="0"/>
              <a:t>RAC supports continuing the policy of allowing qualified immediate family members of a deceased Radio Amateur to acquire that Radio Amateur’s call sign.  However, RAC requests that a family member who seeks to acquire a “two-letter” call sign of a deceased relative must have the Advanced qualification. </a:t>
            </a:r>
          </a:p>
          <a:p>
            <a:pPr lvl="1"/>
            <a:r>
              <a:rPr lang="en-US" dirty="0"/>
              <a:t>RAC supports the current ISED practice of allowing </a:t>
            </a:r>
            <a:r>
              <a:rPr lang="en-US" dirty="0" err="1"/>
              <a:t>qualfified</a:t>
            </a:r>
            <a:r>
              <a:rPr lang="en-US" dirty="0"/>
              <a:t> immediate family members  to acquire the call signs of deceased relatives within one (1) year of the passing of that person.  When one (1) year has elapsed since the death of a Radio Amateur, that person’s call signs may be made available for re-issue to any qualified Radio Amateur.  </a:t>
            </a:r>
          </a:p>
        </p:txBody>
      </p:sp>
      <p:pic>
        <p:nvPicPr>
          <p:cNvPr id="6146" name="Picture 2"/>
          <p:cNvPicPr>
            <a:picLocks noChangeAspect="1" noChangeArrowheads="1"/>
          </p:cNvPicPr>
          <p:nvPr/>
        </p:nvPicPr>
        <p:blipFill>
          <a:blip r:embed="rId2" cstate="print"/>
          <a:srcRect/>
          <a:stretch>
            <a:fillRect/>
          </a:stretch>
        </p:blipFill>
        <p:spPr bwMode="auto">
          <a:xfrm>
            <a:off x="6804248" y="3861048"/>
            <a:ext cx="2212727" cy="27798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US" dirty="0" smtClean="0"/>
              <a:t>RAC Proposal: Special Prefixes</a:t>
            </a:r>
            <a:endParaRPr lang="en-US" dirty="0"/>
          </a:p>
        </p:txBody>
      </p:sp>
      <p:sp>
        <p:nvSpPr>
          <p:cNvPr id="3" name="Content Placeholder 2"/>
          <p:cNvSpPr>
            <a:spLocks noGrp="1"/>
          </p:cNvSpPr>
          <p:nvPr>
            <p:ph sz="half" idx="1"/>
          </p:nvPr>
        </p:nvSpPr>
        <p:spPr>
          <a:xfrm>
            <a:off x="457200" y="908720"/>
            <a:ext cx="5554960" cy="5688632"/>
          </a:xfrm>
        </p:spPr>
        <p:txBody>
          <a:bodyPr>
            <a:noAutofit/>
          </a:bodyPr>
          <a:lstStyle/>
          <a:p>
            <a:r>
              <a:rPr lang="en-US" sz="1600" dirty="0" smtClean="0"/>
              <a:t>Change current policy on Special Prefixes:</a:t>
            </a:r>
            <a:endParaRPr lang="en-US" sz="1600" dirty="0"/>
          </a:p>
          <a:p>
            <a:pPr lvl="1"/>
            <a:r>
              <a:rPr lang="en-US" sz="1600" dirty="0" smtClean="0"/>
              <a:t>For every </a:t>
            </a:r>
            <a:r>
              <a:rPr lang="en-US" sz="1600" dirty="0" smtClean="0"/>
              <a:t>regular </a:t>
            </a:r>
            <a:r>
              <a:rPr lang="en-US" sz="1600" dirty="0" smtClean="0"/>
              <a:t>prefixes, set </a:t>
            </a:r>
            <a:r>
              <a:rPr lang="en-US" sz="1600" dirty="0" smtClean="0"/>
              <a:t>aside </a:t>
            </a:r>
            <a:r>
              <a:rPr lang="en-US" sz="1600" dirty="0" smtClean="0"/>
              <a:t>only TWO possible special prefixes:</a:t>
            </a:r>
            <a:endParaRPr lang="en-US" sz="1600" dirty="0"/>
          </a:p>
          <a:p>
            <a:pPr lvl="2"/>
            <a:r>
              <a:rPr lang="en-US" sz="1600" dirty="0" smtClean="0"/>
              <a:t>For VAs</a:t>
            </a:r>
            <a:r>
              <a:rPr lang="en-US" sz="1600" dirty="0"/>
              <a:t>: VB </a:t>
            </a:r>
            <a:r>
              <a:rPr lang="en-US" sz="1600" dirty="0" smtClean="0"/>
              <a:t>and </a:t>
            </a:r>
            <a:r>
              <a:rPr lang="en-US" sz="1600" dirty="0"/>
              <a:t>VC</a:t>
            </a:r>
          </a:p>
          <a:p>
            <a:pPr lvl="2"/>
            <a:r>
              <a:rPr lang="en-US" sz="1600" dirty="0" smtClean="0"/>
              <a:t>For VEs</a:t>
            </a:r>
            <a:r>
              <a:rPr lang="en-US" sz="1600" dirty="0"/>
              <a:t>: VF </a:t>
            </a:r>
            <a:r>
              <a:rPr lang="en-US" sz="1600" dirty="0" smtClean="0"/>
              <a:t>and </a:t>
            </a:r>
            <a:r>
              <a:rPr lang="en-US" sz="1600" dirty="0"/>
              <a:t>VG</a:t>
            </a:r>
          </a:p>
          <a:p>
            <a:pPr lvl="2"/>
            <a:r>
              <a:rPr lang="en-US" sz="1600" dirty="0" smtClean="0"/>
              <a:t>For VO1s</a:t>
            </a:r>
            <a:r>
              <a:rPr lang="en-US" sz="1600" dirty="0"/>
              <a:t>: VO3 </a:t>
            </a:r>
            <a:r>
              <a:rPr lang="en-US" sz="1600" dirty="0" smtClean="0"/>
              <a:t>and VO5</a:t>
            </a:r>
            <a:endParaRPr lang="en-US" sz="1600" dirty="0"/>
          </a:p>
          <a:p>
            <a:pPr lvl="2"/>
            <a:r>
              <a:rPr lang="en-US" sz="1600" dirty="0" smtClean="0"/>
              <a:t>For VO2s</a:t>
            </a:r>
            <a:r>
              <a:rPr lang="en-US" sz="1600" dirty="0"/>
              <a:t>: VO4 </a:t>
            </a:r>
            <a:r>
              <a:rPr lang="en-US" sz="1600" dirty="0" smtClean="0"/>
              <a:t>and VO6</a:t>
            </a:r>
            <a:endParaRPr lang="en-US" sz="1600" dirty="0"/>
          </a:p>
          <a:p>
            <a:pPr lvl="2"/>
            <a:r>
              <a:rPr lang="en-US" sz="1600" dirty="0" smtClean="0"/>
              <a:t>For VYØs</a:t>
            </a:r>
            <a:r>
              <a:rPr lang="en-US" sz="1600" dirty="0"/>
              <a:t>: VY7 </a:t>
            </a:r>
            <a:r>
              <a:rPr lang="en-US" sz="1600" dirty="0" smtClean="0"/>
              <a:t>and </a:t>
            </a:r>
            <a:r>
              <a:rPr lang="en-US" sz="1600" dirty="0"/>
              <a:t>VY8</a:t>
            </a:r>
          </a:p>
          <a:p>
            <a:pPr lvl="2"/>
            <a:r>
              <a:rPr lang="en-US" sz="1600" dirty="0" smtClean="0"/>
              <a:t>For VY1s</a:t>
            </a:r>
            <a:r>
              <a:rPr lang="en-US" sz="1600" dirty="0"/>
              <a:t>: VY3 </a:t>
            </a:r>
            <a:r>
              <a:rPr lang="en-US" sz="1600" dirty="0" smtClean="0"/>
              <a:t>and </a:t>
            </a:r>
            <a:r>
              <a:rPr lang="en-US" sz="1600" dirty="0"/>
              <a:t>VY5</a:t>
            </a:r>
          </a:p>
          <a:p>
            <a:pPr lvl="2"/>
            <a:r>
              <a:rPr lang="en-US" sz="1600" dirty="0" smtClean="0"/>
              <a:t>For VY2s</a:t>
            </a:r>
            <a:r>
              <a:rPr lang="en-US" sz="1600" dirty="0"/>
              <a:t>: VY4 </a:t>
            </a:r>
            <a:r>
              <a:rPr lang="en-US" sz="1600" dirty="0" smtClean="0"/>
              <a:t>and </a:t>
            </a:r>
            <a:r>
              <a:rPr lang="en-US" sz="1600" dirty="0"/>
              <a:t>VY6</a:t>
            </a:r>
          </a:p>
          <a:p>
            <a:pPr lvl="1"/>
            <a:r>
              <a:rPr lang="en-US" sz="1600" dirty="0" err="1" smtClean="0"/>
              <a:t>Authorisation</a:t>
            </a:r>
            <a:r>
              <a:rPr lang="en-US" sz="1600" dirty="0" smtClean="0"/>
              <a:t> period: up to 12 months, or the duration of the event, whichever is shorter</a:t>
            </a:r>
            <a:r>
              <a:rPr lang="fr-FR" sz="1600" dirty="0" smtClean="0"/>
              <a:t>.</a:t>
            </a:r>
            <a:endParaRPr lang="fr-FR" sz="1600" dirty="0"/>
          </a:p>
          <a:p>
            <a:pPr lvl="1"/>
            <a:endParaRPr lang="fr-FR" sz="1600" dirty="0"/>
          </a:p>
          <a:p>
            <a:pPr lvl="1"/>
            <a:r>
              <a:rPr lang="fr-FR" sz="1600" dirty="0" smtClean="0"/>
              <a:t>VB </a:t>
            </a:r>
            <a:r>
              <a:rPr lang="fr-FR" sz="1600" dirty="0" err="1" smtClean="0"/>
              <a:t>prefixes</a:t>
            </a:r>
            <a:r>
              <a:rPr lang="fr-FR" sz="1600" dirty="0" smtClean="0"/>
              <a:t>: </a:t>
            </a:r>
            <a:r>
              <a:rPr lang="fr-FR" sz="1600" b="1" i="1" u="sng" dirty="0" smtClean="0"/>
              <a:t>«</a:t>
            </a:r>
            <a:r>
              <a:rPr lang="fr-FR" sz="1600" b="1" i="1" u="sng" dirty="0" err="1" smtClean="0"/>
              <a:t>stratgeic</a:t>
            </a:r>
            <a:r>
              <a:rPr lang="fr-FR" sz="1600" b="1" i="1" u="sng" dirty="0" smtClean="0"/>
              <a:t> </a:t>
            </a:r>
            <a:r>
              <a:rPr lang="fr-FR" sz="1600" b="1" i="1" u="sng" dirty="0" err="1" smtClean="0"/>
              <a:t>reserve</a:t>
            </a:r>
            <a:r>
              <a:rPr lang="fr-FR" sz="1600" b="1" i="1" u="sng" dirty="0" smtClean="0"/>
              <a:t>»</a:t>
            </a:r>
            <a:r>
              <a:rPr lang="fr-FR" sz="1600" dirty="0" smtClean="0"/>
              <a:t> for future </a:t>
            </a:r>
            <a:r>
              <a:rPr lang="fr-FR" sz="1600" dirty="0" err="1" smtClean="0"/>
              <a:t>growth</a:t>
            </a:r>
            <a:r>
              <a:rPr lang="fr-FR" sz="1600" dirty="0" smtClean="0"/>
              <a:t>.</a:t>
            </a:r>
            <a:endParaRPr lang="fr-FR" sz="1600" dirty="0"/>
          </a:p>
          <a:p>
            <a:pPr lvl="2"/>
            <a:r>
              <a:rPr lang="fr-FR" sz="1600" dirty="0" err="1" smtClean="0"/>
              <a:t>When</a:t>
            </a:r>
            <a:r>
              <a:rPr lang="fr-FR" sz="1600" dirty="0" smtClean="0"/>
              <a:t> VB-</a:t>
            </a:r>
            <a:r>
              <a:rPr lang="fr-FR" sz="1600" dirty="0" err="1" smtClean="0"/>
              <a:t>prefixed</a:t>
            </a:r>
            <a:r>
              <a:rPr lang="fr-FR" sz="1600" dirty="0" smtClean="0"/>
              <a:t> </a:t>
            </a:r>
            <a:r>
              <a:rPr lang="fr-FR" sz="1600" dirty="0" err="1" smtClean="0"/>
              <a:t>regular</a:t>
            </a:r>
            <a:r>
              <a:rPr lang="fr-FR" sz="1600" dirty="0" smtClean="0"/>
              <a:t> call </a:t>
            </a:r>
            <a:r>
              <a:rPr lang="fr-FR" sz="1600" dirty="0" err="1" smtClean="0"/>
              <a:t>signs</a:t>
            </a:r>
            <a:r>
              <a:rPr lang="fr-FR" sz="1600" dirty="0" smtClean="0"/>
              <a:t> </a:t>
            </a:r>
            <a:r>
              <a:rPr lang="fr-FR" sz="1600" dirty="0" err="1" smtClean="0"/>
              <a:t>begin</a:t>
            </a:r>
            <a:r>
              <a:rPr lang="fr-FR" sz="1600" dirty="0" smtClean="0"/>
              <a:t> to </a:t>
            </a:r>
            <a:r>
              <a:rPr lang="fr-FR" sz="1600" dirty="0" err="1" smtClean="0"/>
              <a:t>be</a:t>
            </a:r>
            <a:r>
              <a:rPr lang="fr-FR" sz="1600" dirty="0" smtClean="0"/>
              <a:t> </a:t>
            </a:r>
            <a:r>
              <a:rPr lang="fr-FR" sz="1600" dirty="0" err="1" smtClean="0"/>
              <a:t>issued</a:t>
            </a:r>
            <a:r>
              <a:rPr lang="fr-FR" sz="1600" dirty="0" smtClean="0"/>
              <a:t>, </a:t>
            </a:r>
            <a:r>
              <a:rPr lang="fr-FR" sz="1600" dirty="0" err="1" smtClean="0"/>
              <a:t>there</a:t>
            </a:r>
            <a:r>
              <a:rPr lang="fr-FR" sz="1600" dirty="0" smtClean="0"/>
              <a:t> </a:t>
            </a:r>
            <a:r>
              <a:rPr lang="fr-FR" sz="1600" dirty="0" err="1" smtClean="0"/>
              <a:t>will</a:t>
            </a:r>
            <a:r>
              <a:rPr lang="fr-FR" sz="1600" dirty="0" smtClean="0"/>
              <a:t> </a:t>
            </a:r>
            <a:r>
              <a:rPr lang="fr-FR" sz="1600" dirty="0" err="1" smtClean="0"/>
              <a:t>be</a:t>
            </a:r>
            <a:r>
              <a:rPr lang="fr-FR" sz="1600" dirty="0" smtClean="0"/>
              <a:t> </a:t>
            </a:r>
            <a:r>
              <a:rPr lang="fr-FR" sz="1600" dirty="0" err="1" smtClean="0"/>
              <a:t>only</a:t>
            </a:r>
            <a:r>
              <a:rPr lang="fr-FR" sz="1600" dirty="0" smtClean="0"/>
              <a:t> one </a:t>
            </a:r>
            <a:r>
              <a:rPr lang="fr-FR" sz="1600" dirty="0" err="1" smtClean="0"/>
              <a:t>special</a:t>
            </a:r>
            <a:r>
              <a:rPr lang="fr-FR" sz="1600" dirty="0" smtClean="0"/>
              <a:t> </a:t>
            </a:r>
            <a:r>
              <a:rPr lang="fr-FR" sz="1600" dirty="0" err="1" smtClean="0"/>
              <a:t>prefix</a:t>
            </a:r>
            <a:r>
              <a:rPr lang="fr-FR" sz="1600" dirty="0" smtClean="0"/>
              <a:t> </a:t>
            </a:r>
            <a:r>
              <a:rPr lang="fr-FR" sz="1600" dirty="0" err="1" smtClean="0"/>
              <a:t>available</a:t>
            </a:r>
            <a:r>
              <a:rPr lang="fr-FR" sz="1600" dirty="0" smtClean="0"/>
              <a:t> in the VA/VB/VE call areas:</a:t>
            </a:r>
            <a:endParaRPr lang="fr-FR" sz="1600" dirty="0"/>
          </a:p>
          <a:p>
            <a:pPr lvl="3"/>
            <a:r>
              <a:rPr lang="fr-FR" sz="1600" dirty="0" smtClean="0"/>
              <a:t>For </a:t>
            </a:r>
            <a:r>
              <a:rPr lang="fr-FR" sz="1600" dirty="0" err="1"/>
              <a:t>VAs</a:t>
            </a:r>
            <a:r>
              <a:rPr lang="fr-FR" sz="1600" dirty="0"/>
              <a:t>: VC</a:t>
            </a:r>
          </a:p>
          <a:p>
            <a:pPr lvl="3"/>
            <a:r>
              <a:rPr lang="fr-FR" sz="1600" dirty="0" smtClean="0"/>
              <a:t>For </a:t>
            </a:r>
            <a:r>
              <a:rPr lang="fr-FR" sz="1600" dirty="0"/>
              <a:t>VBs: VF</a:t>
            </a:r>
          </a:p>
          <a:p>
            <a:pPr lvl="3"/>
            <a:r>
              <a:rPr lang="fr-FR" sz="1600" dirty="0" smtClean="0"/>
              <a:t>For </a:t>
            </a:r>
            <a:r>
              <a:rPr lang="fr-FR" sz="1600" dirty="0" err="1"/>
              <a:t>VEs</a:t>
            </a:r>
            <a:r>
              <a:rPr lang="fr-FR" sz="1600" dirty="0"/>
              <a:t>: VG</a:t>
            </a:r>
            <a:endParaRPr lang="en-US" sz="1600" dirty="0"/>
          </a:p>
        </p:txBody>
      </p:sp>
      <p:sp>
        <p:nvSpPr>
          <p:cNvPr id="4" name="Content Placeholder 3"/>
          <p:cNvSpPr>
            <a:spLocks noGrp="1"/>
          </p:cNvSpPr>
          <p:nvPr>
            <p:ph sz="half" idx="2"/>
          </p:nvPr>
        </p:nvSpPr>
        <p:spPr>
          <a:xfrm>
            <a:off x="6228184" y="1600200"/>
            <a:ext cx="2458616" cy="4525963"/>
          </a:xfrm>
        </p:spPr>
        <p:txBody>
          <a:bodyPr>
            <a:normAutofit fontScale="25000" lnSpcReduction="20000"/>
          </a:bodyPr>
          <a:lstStyle/>
          <a:p>
            <a:pPr lvl="0"/>
            <a:r>
              <a:rPr lang="en-US" dirty="0"/>
              <a:t>Special Prefixes:</a:t>
            </a:r>
          </a:p>
          <a:p>
            <a:pPr lvl="1"/>
            <a:r>
              <a:rPr lang="en-US" dirty="0"/>
              <a:t>RAC supports the current policy of permitting Canadian Radio Amateurs to use special prefixes.  RAC, however suggests that the number of possible prefixes authorized in each call area be limited to two (2);</a:t>
            </a:r>
          </a:p>
          <a:p>
            <a:pPr lvl="2"/>
            <a:r>
              <a:rPr lang="en-US" dirty="0"/>
              <a:t>Stations with VA call signs may be authorized to use the prefixes VB or VC;</a:t>
            </a:r>
          </a:p>
          <a:p>
            <a:pPr lvl="2"/>
            <a:r>
              <a:rPr lang="en-US" dirty="0"/>
              <a:t>Stations with VE call signs may be authorized to use the prefixes VF or VG;</a:t>
            </a:r>
          </a:p>
          <a:p>
            <a:pPr lvl="2"/>
            <a:r>
              <a:rPr lang="en-US" dirty="0"/>
              <a:t>Stations with VO1 call signs may be authorized to use the prefixes VO3 or VO5;</a:t>
            </a:r>
          </a:p>
          <a:p>
            <a:pPr lvl="2"/>
            <a:r>
              <a:rPr lang="en-US" dirty="0"/>
              <a:t>Stations with VO2 call signs may be authorized to use the prefixes VO4 or VO8;</a:t>
            </a:r>
          </a:p>
          <a:p>
            <a:pPr lvl="2"/>
            <a:r>
              <a:rPr lang="en-US" dirty="0"/>
              <a:t>Stations with VYØ call signs may be authorized to use the prefixes VY7 or VY8;</a:t>
            </a:r>
          </a:p>
          <a:p>
            <a:pPr lvl="2"/>
            <a:r>
              <a:rPr lang="en-US" dirty="0"/>
              <a:t>Stations with VY1 call signs may be authorized to use the prefixes VY3 or VY5;</a:t>
            </a:r>
          </a:p>
          <a:p>
            <a:pPr lvl="2"/>
            <a:r>
              <a:rPr lang="en-US" dirty="0"/>
              <a:t>Stations with VY2 call signs me be authorized to use the prefixes VY4 or VY6.</a:t>
            </a:r>
          </a:p>
          <a:p>
            <a:pPr lvl="1"/>
            <a:r>
              <a:rPr lang="en-US" dirty="0"/>
              <a:t>The maximum period for which special prefixes may be authorized should be changed from the current two (2) months to “twelve (12) months or the duration of the event being commemorated, whichever is less.”</a:t>
            </a:r>
          </a:p>
          <a:p>
            <a:pPr lvl="1"/>
            <a:r>
              <a:rPr lang="en-US" dirty="0"/>
              <a:t>When the supply of VA and VE call signs approaches exhaustion in any call area, the VB and VF prefixes should be withdrawn as special prefixes for VA and VE call signs.  VB will then become an additional regular prefix in the VE call areas and permanent two-letter and three-letter call signs authorized for issue in the VA and VE call areas.  From that point, special prefixes may be authorized as follows:</a:t>
            </a:r>
          </a:p>
          <a:p>
            <a:pPr lvl="2"/>
            <a:r>
              <a:rPr lang="en-US" dirty="0"/>
              <a:t>Stations with VA call signs may be authorized to use the prefix VB;</a:t>
            </a:r>
          </a:p>
          <a:p>
            <a:pPr lvl="2"/>
            <a:r>
              <a:rPr lang="en-US" dirty="0"/>
              <a:t>Stations with VB call signs may be authorized to use the prefix VF;</a:t>
            </a:r>
          </a:p>
          <a:p>
            <a:pPr lvl="2"/>
            <a:r>
              <a:rPr lang="en-US" dirty="0"/>
              <a:t>Stations with VE call signs may be authorized to use the prefix VG;</a:t>
            </a:r>
          </a:p>
          <a:p>
            <a:pPr lvl="2"/>
            <a:r>
              <a:rPr lang="en-US" dirty="0"/>
              <a:t>Stations with VO1 call signs may be authorized to use the prefixes VO3 or VO5;</a:t>
            </a:r>
          </a:p>
          <a:p>
            <a:pPr lvl="2"/>
            <a:r>
              <a:rPr lang="en-US" dirty="0"/>
              <a:t>Stations with VO2 call signs may be authorized to use the prefixes VO4 or VO8;</a:t>
            </a:r>
          </a:p>
          <a:p>
            <a:pPr lvl="2"/>
            <a:r>
              <a:rPr lang="en-US" dirty="0"/>
              <a:t>Stations with VYØ call signs may be authorized to use the prefixes VY7 or VY8;</a:t>
            </a:r>
          </a:p>
          <a:p>
            <a:pPr lvl="2"/>
            <a:r>
              <a:rPr lang="en-US" dirty="0"/>
              <a:t>Stations with VY1 call signs may be authorized to use the prefixes VY3 or VY5;</a:t>
            </a:r>
          </a:p>
          <a:p>
            <a:pPr lvl="2"/>
            <a:r>
              <a:rPr lang="en-US" dirty="0"/>
              <a:t>Stations with VY2 call signs me be authorized to use the prefixes VY4 or VY6.</a:t>
            </a:r>
          </a:p>
          <a:p>
            <a:r>
              <a:rPr lang="en-US" dirty="0"/>
              <a:t>NOTE:  When regular call signs with the VB prefix begin to be issued,  Amateurs in call areas where VA, VB and VE prefixed call signs are issued will have only one alternative special prefix. </a:t>
            </a:r>
          </a:p>
          <a:p>
            <a:endParaRPr lang="en-US" dirty="0"/>
          </a:p>
        </p:txBody>
      </p:sp>
      <p:pic>
        <p:nvPicPr>
          <p:cNvPr id="7171" name="Picture 3"/>
          <p:cNvPicPr>
            <a:picLocks noChangeAspect="1" noChangeArrowheads="1"/>
          </p:cNvPicPr>
          <p:nvPr/>
        </p:nvPicPr>
        <p:blipFill>
          <a:blip r:embed="rId2" cstate="print"/>
          <a:srcRect/>
          <a:stretch>
            <a:fillRect/>
          </a:stretch>
        </p:blipFill>
        <p:spPr bwMode="auto">
          <a:xfrm>
            <a:off x="3851920" y="1844824"/>
            <a:ext cx="2817639" cy="17742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RAC  Proposal: Special Event Calls</a:t>
            </a:r>
            <a:endParaRPr lang="en-US" dirty="0"/>
          </a:p>
        </p:txBody>
      </p:sp>
      <p:sp>
        <p:nvSpPr>
          <p:cNvPr id="3" name="Content Placeholder 2"/>
          <p:cNvSpPr>
            <a:spLocks noGrp="1"/>
          </p:cNvSpPr>
          <p:nvPr>
            <p:ph sz="half" idx="1"/>
          </p:nvPr>
        </p:nvSpPr>
        <p:spPr>
          <a:xfrm>
            <a:off x="457200" y="1600200"/>
            <a:ext cx="5122912" cy="4925144"/>
          </a:xfrm>
        </p:spPr>
        <p:txBody>
          <a:bodyPr>
            <a:normAutofit fontScale="25000" lnSpcReduction="20000"/>
          </a:bodyPr>
          <a:lstStyle/>
          <a:p>
            <a:r>
              <a:rPr lang="en-US" sz="7200" dirty="0" smtClean="0"/>
              <a:t>Call Signs for Special Event Stations:</a:t>
            </a:r>
            <a:endParaRPr lang="en-US" sz="7200" dirty="0"/>
          </a:p>
          <a:p>
            <a:pPr lvl="1"/>
            <a:r>
              <a:rPr lang="en-US" sz="7200" dirty="0"/>
              <a:t>VD </a:t>
            </a:r>
            <a:r>
              <a:rPr lang="en-US" sz="7200" dirty="0" smtClean="0"/>
              <a:t>and VX exclusively</a:t>
            </a:r>
            <a:endParaRPr lang="en-US" sz="7200" dirty="0"/>
          </a:p>
          <a:p>
            <a:pPr lvl="1"/>
            <a:r>
              <a:rPr lang="en-US" sz="7200" dirty="0" smtClean="0"/>
              <a:t>The numeral will have no geographic significance</a:t>
            </a:r>
            <a:endParaRPr lang="en-US" sz="7200" dirty="0"/>
          </a:p>
          <a:p>
            <a:pPr lvl="1"/>
            <a:r>
              <a:rPr lang="en-US" sz="7200" dirty="0"/>
              <a:t>Format:</a:t>
            </a:r>
          </a:p>
          <a:p>
            <a:pPr lvl="2"/>
            <a:r>
              <a:rPr lang="en-US" sz="7200" dirty="0" smtClean="0"/>
              <a:t>Two letters </a:t>
            </a:r>
            <a:r>
              <a:rPr lang="en-US" sz="7200" dirty="0"/>
              <a:t>(VD or VX)</a:t>
            </a:r>
          </a:p>
          <a:p>
            <a:pPr lvl="2"/>
            <a:r>
              <a:rPr lang="en-US" sz="7200" dirty="0" smtClean="0"/>
              <a:t>Followed by a numeral</a:t>
            </a:r>
            <a:endParaRPr lang="en-US" sz="7200" dirty="0"/>
          </a:p>
          <a:p>
            <a:pPr lvl="2"/>
            <a:r>
              <a:rPr lang="en-US" sz="7200" dirty="0" smtClean="0"/>
              <a:t>Followed by a combination of numerals and letters</a:t>
            </a:r>
            <a:endParaRPr lang="en-US" sz="7200" dirty="0"/>
          </a:p>
          <a:p>
            <a:pPr lvl="2"/>
            <a:r>
              <a:rPr lang="en-US" sz="7200" dirty="0" smtClean="0"/>
              <a:t>Ending in a letter:</a:t>
            </a:r>
            <a:endParaRPr lang="en-US" sz="7200" dirty="0"/>
          </a:p>
          <a:p>
            <a:pPr lvl="3"/>
            <a:r>
              <a:rPr lang="en-US" sz="7200" dirty="0"/>
              <a:t>Minimum </a:t>
            </a:r>
            <a:r>
              <a:rPr lang="en-US" sz="7200" dirty="0" smtClean="0"/>
              <a:t>four (4) characters</a:t>
            </a:r>
            <a:endParaRPr lang="en-US" sz="7200" dirty="0"/>
          </a:p>
          <a:p>
            <a:pPr lvl="3"/>
            <a:r>
              <a:rPr lang="en-US" sz="7200" dirty="0"/>
              <a:t>Maximum </a:t>
            </a:r>
            <a:r>
              <a:rPr lang="en-US" sz="7200" dirty="0" smtClean="0"/>
              <a:t>eleven (</a:t>
            </a:r>
            <a:r>
              <a:rPr lang="en-US" sz="7200" dirty="0"/>
              <a:t>11) </a:t>
            </a:r>
            <a:r>
              <a:rPr lang="en-US" sz="7200" dirty="0" smtClean="0"/>
              <a:t>characters</a:t>
            </a:r>
            <a:endParaRPr lang="en-US" sz="7200" dirty="0"/>
          </a:p>
          <a:p>
            <a:pPr lvl="3"/>
            <a:r>
              <a:rPr lang="en-US" sz="7200" dirty="0"/>
              <a:t>ex:  VDØA – </a:t>
            </a:r>
            <a:r>
              <a:rPr lang="en-US" sz="7200" dirty="0" smtClean="0"/>
              <a:t>shortest</a:t>
            </a:r>
            <a:endParaRPr lang="en-US" sz="7200" dirty="0"/>
          </a:p>
          <a:p>
            <a:pPr lvl="3"/>
            <a:r>
              <a:rPr lang="en-US" sz="7200" dirty="0"/>
              <a:t>ex: VX2023CIR9M – </a:t>
            </a:r>
            <a:r>
              <a:rPr lang="en-US" sz="7200" dirty="0" smtClean="0"/>
              <a:t>longest</a:t>
            </a:r>
            <a:endParaRPr lang="en-US" sz="7200" dirty="0"/>
          </a:p>
          <a:p>
            <a:pPr lvl="1"/>
            <a:r>
              <a:rPr lang="en-US" sz="7200" dirty="0" smtClean="0"/>
              <a:t>Maximum duration:</a:t>
            </a:r>
            <a:endParaRPr lang="en-US" sz="7200" dirty="0"/>
          </a:p>
          <a:p>
            <a:pPr lvl="2"/>
            <a:r>
              <a:rPr lang="en-US" sz="7200" dirty="0"/>
              <a:t>12 </a:t>
            </a:r>
            <a:r>
              <a:rPr lang="en-US" sz="7200" dirty="0" smtClean="0"/>
              <a:t>months or the duration of the event being celebrated, whichever is less</a:t>
            </a:r>
            <a:endParaRPr lang="en-US" sz="7200" dirty="0"/>
          </a:p>
          <a:p>
            <a:pPr lvl="3"/>
            <a:endParaRPr lang="en-US" dirty="0"/>
          </a:p>
        </p:txBody>
      </p:sp>
      <p:sp>
        <p:nvSpPr>
          <p:cNvPr id="4" name="Content Placeholder 3"/>
          <p:cNvSpPr>
            <a:spLocks noGrp="1"/>
          </p:cNvSpPr>
          <p:nvPr>
            <p:ph sz="half" idx="2"/>
          </p:nvPr>
        </p:nvSpPr>
        <p:spPr>
          <a:xfrm>
            <a:off x="6012160" y="1600200"/>
            <a:ext cx="2674640" cy="4525963"/>
          </a:xfrm>
        </p:spPr>
        <p:txBody>
          <a:bodyPr>
            <a:normAutofit fontScale="25000" lnSpcReduction="20000"/>
          </a:bodyPr>
          <a:lstStyle/>
          <a:p>
            <a:pPr lvl="0"/>
            <a:r>
              <a:rPr lang="en-US" dirty="0"/>
              <a:t>Special Event Call Signs:</a:t>
            </a:r>
          </a:p>
          <a:p>
            <a:pPr lvl="1"/>
            <a:r>
              <a:rPr lang="en-US" dirty="0"/>
              <a:t>Unusual-format call signs may be authorized using the VD and VX prefixes only for the purpose of marking a special event or an anniversary.  </a:t>
            </a:r>
          </a:p>
          <a:p>
            <a:pPr lvl="1"/>
            <a:r>
              <a:rPr lang="en-US" dirty="0"/>
              <a:t>Special Event Call Signs will be in the following format:</a:t>
            </a:r>
          </a:p>
          <a:p>
            <a:pPr lvl="2"/>
            <a:r>
              <a:rPr lang="en-US" dirty="0"/>
              <a:t>Beginning with the letters “VD” or “VX,” signifying Canada.</a:t>
            </a:r>
          </a:p>
          <a:p>
            <a:pPr lvl="2"/>
            <a:r>
              <a:rPr lang="en-US" dirty="0"/>
              <a:t>Followed by a numeral from Ø to 9.  The numeral will have no geographic significance and will not necessarily correlate with any existing call areas.</a:t>
            </a:r>
          </a:p>
          <a:p>
            <a:pPr lvl="2"/>
            <a:r>
              <a:rPr lang="en-US" dirty="0"/>
              <a:t>Followed by a group of one (1) to eight (8) letters or numerals, the last of which shall be a letter.</a:t>
            </a:r>
          </a:p>
          <a:p>
            <a:pPr lvl="3"/>
            <a:r>
              <a:rPr lang="en-US" dirty="0"/>
              <a:t>Examples:</a:t>
            </a:r>
          </a:p>
          <a:p>
            <a:pPr lvl="4"/>
            <a:r>
              <a:rPr lang="en-US" dirty="0"/>
              <a:t>The shortest such call sign would be four (4) characters long and could be in the format “VDØA.”</a:t>
            </a:r>
          </a:p>
          <a:p>
            <a:pPr lvl="4"/>
            <a:r>
              <a:rPr lang="en-US" dirty="0"/>
              <a:t>The longest such call sign would be eleven (11) characters long and could be in the format “VX2023RIC9U.”</a:t>
            </a:r>
          </a:p>
          <a:p>
            <a:pPr lvl="1"/>
            <a:r>
              <a:rPr lang="en-US" dirty="0"/>
              <a:t>Such call signs may be authorized on a temporary basis to mark a special event or anniversary.   </a:t>
            </a:r>
          </a:p>
          <a:p>
            <a:pPr lvl="1"/>
            <a:r>
              <a:rPr lang="en-US" dirty="0"/>
              <a:t>Such call signs may be authorized for any location in Canada.</a:t>
            </a:r>
          </a:p>
          <a:p>
            <a:pPr lvl="1"/>
            <a:r>
              <a:rPr lang="en-US" dirty="0"/>
              <a:t>The maximum period for which a special event call sign may be authorized should be changed from the current two (2) months to “twelve (12) months or the duration of the event being commemorated, whichever is less.”</a:t>
            </a:r>
          </a:p>
          <a:p>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5436096" y="4221088"/>
            <a:ext cx="2009474" cy="1296144"/>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cstate="print"/>
          <a:srcRect/>
          <a:stretch>
            <a:fillRect/>
          </a:stretch>
        </p:blipFill>
        <p:spPr bwMode="auto">
          <a:xfrm>
            <a:off x="7092280" y="5589240"/>
            <a:ext cx="1907704" cy="11465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RAC Proposal: Entry-Level</a:t>
            </a:r>
            <a:endParaRPr lang="en-US" dirty="0"/>
          </a:p>
        </p:txBody>
      </p:sp>
      <p:sp>
        <p:nvSpPr>
          <p:cNvPr id="3" name="Content Placeholder 2"/>
          <p:cNvSpPr>
            <a:spLocks noGrp="1"/>
          </p:cNvSpPr>
          <p:nvPr>
            <p:ph sz="half" idx="1"/>
          </p:nvPr>
        </p:nvSpPr>
        <p:spPr>
          <a:xfrm>
            <a:off x="457200" y="1600200"/>
            <a:ext cx="5554960" cy="4525963"/>
          </a:xfrm>
        </p:spPr>
        <p:txBody>
          <a:bodyPr>
            <a:noAutofit/>
          </a:bodyPr>
          <a:lstStyle/>
          <a:p>
            <a:r>
              <a:rPr lang="en-US" sz="2000" dirty="0" smtClean="0"/>
              <a:t>Entry-level </a:t>
            </a:r>
            <a:r>
              <a:rPr lang="en-US" sz="2000" dirty="0" smtClean="0"/>
              <a:t>certificate proposed by RAC in 2022:</a:t>
            </a:r>
            <a:endParaRPr lang="en-US" sz="2000" dirty="0"/>
          </a:p>
          <a:p>
            <a:pPr lvl="2"/>
            <a:r>
              <a:rPr lang="en-US" dirty="0" smtClean="0"/>
              <a:t>Three years </a:t>
            </a:r>
            <a:endParaRPr lang="en-US" dirty="0"/>
          </a:p>
          <a:p>
            <a:pPr lvl="2"/>
            <a:r>
              <a:rPr lang="en-US" dirty="0" smtClean="0"/>
              <a:t>Not renewable</a:t>
            </a:r>
            <a:endParaRPr lang="en-US" dirty="0"/>
          </a:p>
          <a:p>
            <a:pPr lvl="2"/>
            <a:r>
              <a:rPr lang="en-US" dirty="0" smtClean="0"/>
              <a:t>Limited frequency and power privileges</a:t>
            </a:r>
          </a:p>
          <a:p>
            <a:pPr lvl="2"/>
            <a:r>
              <a:rPr lang="en-US" b="1" u="sng" dirty="0" smtClean="0"/>
              <a:t>Distinctive call signs</a:t>
            </a:r>
            <a:endParaRPr lang="en-US" b="1" u="sng" dirty="0"/>
          </a:p>
          <a:p>
            <a:endParaRPr lang="en-US" sz="2000" dirty="0" smtClean="0"/>
          </a:p>
          <a:p>
            <a:r>
              <a:rPr lang="en-US" sz="2000" dirty="0" smtClean="0"/>
              <a:t>Call signs proposal:</a:t>
            </a:r>
            <a:endParaRPr lang="en-US" sz="2000" dirty="0"/>
          </a:p>
          <a:p>
            <a:pPr lvl="1"/>
            <a:r>
              <a:rPr lang="en-US" sz="2000" dirty="0"/>
              <a:t>VAØ </a:t>
            </a:r>
            <a:r>
              <a:rPr lang="en-US" sz="2000" dirty="0" smtClean="0"/>
              <a:t>followed by three letters</a:t>
            </a:r>
            <a:endParaRPr lang="en-US" sz="2000" dirty="0"/>
          </a:p>
          <a:p>
            <a:pPr lvl="1"/>
            <a:r>
              <a:rPr lang="en-US" sz="2000" dirty="0" smtClean="0"/>
              <a:t>Issued in strict alphabetical order</a:t>
            </a:r>
          </a:p>
          <a:p>
            <a:pPr lvl="1"/>
            <a:r>
              <a:rPr lang="en-US" sz="2000" dirty="0" smtClean="0"/>
              <a:t>The numeral has no geographic significance</a:t>
            </a:r>
            <a:endParaRPr lang="en-US" sz="2000" dirty="0"/>
          </a:p>
          <a:p>
            <a:pPr lvl="1"/>
            <a:r>
              <a:rPr lang="en-US" sz="2000" dirty="0" smtClean="0"/>
              <a:t>On expiry, the call becomes available for re-issue to a new entry-level certificate holder</a:t>
            </a:r>
            <a:endParaRPr lang="en-US" sz="2000" dirty="0"/>
          </a:p>
        </p:txBody>
      </p:sp>
      <p:sp>
        <p:nvSpPr>
          <p:cNvPr id="4" name="Content Placeholder 3"/>
          <p:cNvSpPr>
            <a:spLocks noGrp="1"/>
          </p:cNvSpPr>
          <p:nvPr>
            <p:ph sz="half" idx="2"/>
          </p:nvPr>
        </p:nvSpPr>
        <p:spPr>
          <a:xfrm>
            <a:off x="6228184" y="1600200"/>
            <a:ext cx="2458616" cy="4525963"/>
          </a:xfrm>
        </p:spPr>
        <p:txBody>
          <a:bodyPr>
            <a:normAutofit fontScale="32500" lnSpcReduction="20000"/>
          </a:bodyPr>
          <a:lstStyle/>
          <a:p>
            <a:pPr lvl="0"/>
            <a:r>
              <a:rPr lang="en-US" dirty="0"/>
              <a:t>Distinctive Prefix for Proposed Entry-Level Certificate:</a:t>
            </a:r>
          </a:p>
          <a:p>
            <a:pPr lvl="1"/>
            <a:r>
              <a:rPr lang="en-US" dirty="0"/>
              <a:t>RAC has proposed to ISED the creation of a new entry-level Amateur Radio certificate.  The general features of this proposal are that such certificates would expire after three (3) years with no possibility of renewal.  Such a certificate, allow limited frequency and power privileges.  Holders would be issued a call sign from a distinct series.</a:t>
            </a:r>
          </a:p>
          <a:p>
            <a:pPr lvl="1"/>
            <a:r>
              <a:rPr lang="en-US" dirty="0"/>
              <a:t>RAC recommends that the VAØAAA to VAØZZZ series of call signs be set aside for this purpose.  The “Ø” in the call sign will have no geographic significance and a </a:t>
            </a:r>
            <a:r>
              <a:rPr lang="en-US" dirty="0" err="1"/>
              <a:t>VAØxxx</a:t>
            </a:r>
            <a:r>
              <a:rPr lang="en-US" dirty="0"/>
              <a:t> call sign could be registered to an address anywhere in Canada. </a:t>
            </a:r>
          </a:p>
          <a:p>
            <a:pPr lvl="1"/>
            <a:r>
              <a:rPr lang="en-US" dirty="0" err="1"/>
              <a:t>VAØxxx</a:t>
            </a:r>
            <a:r>
              <a:rPr lang="en-US" dirty="0"/>
              <a:t> call signs will be issued in strict alphabetical order.  Holders will not have the option to choose the suffix of their call signs.   </a:t>
            </a:r>
          </a:p>
          <a:p>
            <a:pPr lvl="1"/>
            <a:r>
              <a:rPr lang="en-US" dirty="0"/>
              <a:t>Once the Entry-Level certificate holder’s three (3) year authorization has expired, their call sign will be suspended for one (1) year and made available for re-issue to a future Entry-Level certificate holder.  </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4445</TotalTime>
  <Words>3588</Words>
  <Application>Microsoft Office PowerPoint</Application>
  <PresentationFormat>On-screen Show (4:3)</PresentationFormat>
  <Paragraphs>272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ISED Policy on Amateur Radio Call Signs RAC Proposals for change</vt:lpstr>
      <vt:lpstr>ISED Policy on Amateur Radio Call Signs RAC Proposals for change</vt:lpstr>
      <vt:lpstr>RAC Proposal: VEØ – add space</vt:lpstr>
      <vt:lpstr>RAC Proposal – “cooling-off” period</vt:lpstr>
      <vt:lpstr>RAC Proposal – Two-Letter Calls</vt:lpstr>
      <vt:lpstr>RAC Proposal – “Silent keys”</vt:lpstr>
      <vt:lpstr>RAC Proposal: Special Prefixes</vt:lpstr>
      <vt:lpstr>RAC  Proposal: Special Event Calls</vt:lpstr>
      <vt:lpstr>RAC Proposal: Entry-Level</vt:lpstr>
      <vt:lpstr>RAC Proposal: Guidance on acceptable modifications to call signs</vt:lpstr>
      <vt:lpstr>Pending resolution:  New two-letter call signs</vt:lpstr>
      <vt:lpstr>Pending resolution:  New one-letter call signs</vt:lpstr>
      <vt:lpstr>Summary</vt:lpstr>
      <vt:lpstr>If implemented by ISED, these proposals would: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Politique du ISDE aux indicatifs radioamateurs Modifcations proposées par RAC</dc:title>
  <dc:creator>User</dc:creator>
  <cp:lastModifiedBy>User</cp:lastModifiedBy>
  <cp:revision>173</cp:revision>
  <dcterms:created xsi:type="dcterms:W3CDTF">2023-04-09T18:59:43Z</dcterms:created>
  <dcterms:modified xsi:type="dcterms:W3CDTF">2023-05-15T20:44:30Z</dcterms:modified>
</cp:coreProperties>
</file>